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8"/>
  </p:notesMasterIdLst>
  <p:sldIdLst>
    <p:sldId id="283" r:id="rId5"/>
    <p:sldId id="284" r:id="rId6"/>
    <p:sldId id="330" r:id="rId7"/>
    <p:sldId id="345" r:id="rId8"/>
    <p:sldId id="286" r:id="rId9"/>
    <p:sldId id="285" r:id="rId10"/>
    <p:sldId id="265" r:id="rId11"/>
    <p:sldId id="334" r:id="rId12"/>
    <p:sldId id="344" r:id="rId13"/>
    <p:sldId id="346" r:id="rId14"/>
    <p:sldId id="332" r:id="rId15"/>
    <p:sldId id="340" r:id="rId16"/>
    <p:sldId id="288" r:id="rId17"/>
    <p:sldId id="335" r:id="rId18"/>
    <p:sldId id="336" r:id="rId19"/>
    <p:sldId id="331" r:id="rId20"/>
    <p:sldId id="338" r:id="rId21"/>
    <p:sldId id="337" r:id="rId22"/>
    <p:sldId id="339" r:id="rId23"/>
    <p:sldId id="341" r:id="rId24"/>
    <p:sldId id="333" r:id="rId25"/>
    <p:sldId id="342" r:id="rId26"/>
    <p:sldId id="343"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rlotte Halbert" initials="CH" lastIdx="3" clrIdx="0">
    <p:extLst>
      <p:ext uri="{19B8F6BF-5375-455C-9EA6-DF929625EA0E}">
        <p15:presenceInfo xmlns:p15="http://schemas.microsoft.com/office/powerpoint/2012/main" userId="S::chalbert@chapinhall.org::78a8602e-9984-4fb1-8b6d-a376136569d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4" autoAdjust="0"/>
    <p:restoredTop sz="74845"/>
  </p:normalViewPr>
  <p:slideViewPr>
    <p:cSldViewPr snapToGrid="0">
      <p:cViewPr varScale="1">
        <p:scale>
          <a:sx n="85" d="100"/>
          <a:sy n="85" d="100"/>
        </p:scale>
        <p:origin x="130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CA706B4-9004-8E43-8587-50806A912F5E}" type="datetimeFigureOut">
              <a:rPr lang="en-US" smtClean="0"/>
              <a:pPr/>
              <a:t>6/21/2021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0A9BB90-6D7C-A040-BF17-6259F9D0BB24}" type="slidenum">
              <a:rPr lang="en-US" smtClean="0"/>
              <a:pPr/>
              <a:t>‹#›</a:t>
            </a:fld>
            <a:endParaRPr lang="en-US"/>
          </a:p>
        </p:txBody>
      </p:sp>
    </p:spTree>
    <p:extLst>
      <p:ext uri="{BB962C8B-B14F-4D97-AF65-F5344CB8AC3E}">
        <p14:creationId xmlns:p14="http://schemas.microsoft.com/office/powerpoint/2010/main" val="2625281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2</a:t>
            </a:fld>
            <a:endParaRPr lang="en-US"/>
          </a:p>
        </p:txBody>
      </p:sp>
    </p:spTree>
    <p:extLst>
      <p:ext uri="{BB962C8B-B14F-4D97-AF65-F5344CB8AC3E}">
        <p14:creationId xmlns:p14="http://schemas.microsoft.com/office/powerpoint/2010/main" val="330100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15</a:t>
            </a:fld>
            <a:endParaRPr lang="en-US"/>
          </a:p>
        </p:txBody>
      </p:sp>
    </p:spTree>
    <p:extLst>
      <p:ext uri="{BB962C8B-B14F-4D97-AF65-F5344CB8AC3E}">
        <p14:creationId xmlns:p14="http://schemas.microsoft.com/office/powerpoint/2010/main" val="25673765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KIM </a:t>
            </a:r>
          </a:p>
          <a:p>
            <a:endParaRPr lang="en-US" dirty="0"/>
          </a:p>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16</a:t>
            </a:fld>
            <a:endParaRPr lang="en-US"/>
          </a:p>
        </p:txBody>
      </p:sp>
    </p:spTree>
    <p:extLst>
      <p:ext uri="{BB962C8B-B14F-4D97-AF65-F5344CB8AC3E}">
        <p14:creationId xmlns:p14="http://schemas.microsoft.com/office/powerpoint/2010/main" val="3889144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KIM </a:t>
            </a:r>
          </a:p>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17</a:t>
            </a:fld>
            <a:endParaRPr lang="en-US"/>
          </a:p>
        </p:txBody>
      </p:sp>
    </p:spTree>
    <p:extLst>
      <p:ext uri="{BB962C8B-B14F-4D97-AF65-F5344CB8AC3E}">
        <p14:creationId xmlns:p14="http://schemas.microsoft.com/office/powerpoint/2010/main" val="154666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19</a:t>
            </a:fld>
            <a:endParaRPr lang="en-US"/>
          </a:p>
        </p:txBody>
      </p:sp>
    </p:spTree>
    <p:extLst>
      <p:ext uri="{BB962C8B-B14F-4D97-AF65-F5344CB8AC3E}">
        <p14:creationId xmlns:p14="http://schemas.microsoft.com/office/powerpoint/2010/main" val="6248320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20</a:t>
            </a:fld>
            <a:endParaRPr lang="en-US"/>
          </a:p>
        </p:txBody>
      </p:sp>
    </p:spTree>
    <p:extLst>
      <p:ext uri="{BB962C8B-B14F-4D97-AF65-F5344CB8AC3E}">
        <p14:creationId xmlns:p14="http://schemas.microsoft.com/office/powerpoint/2010/main" val="22380536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21</a:t>
            </a:fld>
            <a:endParaRPr lang="en-US"/>
          </a:p>
        </p:txBody>
      </p:sp>
    </p:spTree>
    <p:extLst>
      <p:ext uri="{BB962C8B-B14F-4D97-AF65-F5344CB8AC3E}">
        <p14:creationId xmlns:p14="http://schemas.microsoft.com/office/powerpoint/2010/main" val="2107628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A9BB90-6D7C-A040-BF17-6259F9D0BB24}" type="slidenum">
              <a:rPr lang="en-US" smtClean="0"/>
              <a:pPr/>
              <a:t>22</a:t>
            </a:fld>
            <a:endParaRPr lang="en-US"/>
          </a:p>
        </p:txBody>
      </p:sp>
    </p:spTree>
    <p:extLst>
      <p:ext uri="{BB962C8B-B14F-4D97-AF65-F5344CB8AC3E}">
        <p14:creationId xmlns:p14="http://schemas.microsoft.com/office/powerpoint/2010/main" val="3395132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RECAP:</a:t>
            </a:r>
            <a:r>
              <a:rPr lang="en-US" baseline="0" dirty="0"/>
              <a:t>  SSA Strategic Vision, Goals and Outcomes for children, vulnerable adults, families, frontline staff and our community partners.  This includes the foundation built from Family Centered Practice, Place Matters, Families Blossoms Initiatives and now our Integrated Practice Model</a:t>
            </a:r>
            <a:endParaRPr lang="en-US" dirty="0"/>
          </a:p>
        </p:txBody>
      </p:sp>
      <p:sp>
        <p:nvSpPr>
          <p:cNvPr id="4" name="Slide Number Placeholder 3"/>
          <p:cNvSpPr>
            <a:spLocks noGrp="1"/>
          </p:cNvSpPr>
          <p:nvPr>
            <p:ph type="sldNum" sz="quarter" idx="10"/>
          </p:nvPr>
        </p:nvSpPr>
        <p:spPr/>
        <p:txBody>
          <a:bodyPr/>
          <a:lstStyle/>
          <a:p>
            <a:fld id="{56D1F4CE-63F0-4DBF-870D-E205B6B9C842}" type="slidenum">
              <a:rPr lang="en-US" smtClean="0"/>
              <a:pPr/>
              <a:t>3</a:t>
            </a:fld>
            <a:endParaRPr lang="en-US"/>
          </a:p>
        </p:txBody>
      </p:sp>
    </p:spTree>
    <p:extLst>
      <p:ext uri="{BB962C8B-B14F-4D97-AF65-F5344CB8AC3E}">
        <p14:creationId xmlns:p14="http://schemas.microsoft.com/office/powerpoint/2010/main" val="4203706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Family First also recognizes the needs of other populations in the child welfare system who face additional barriers to success. These include families impacted by substance use disorders, older youth who are making the transition to adulthood without a permanent family, pregnant and parenting youth and relatives and other family members who step in to care for children when their parents cannot. </a:t>
            </a:r>
          </a:p>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5</a:t>
            </a:fld>
            <a:endParaRPr lang="en-US"/>
          </a:p>
        </p:txBody>
      </p:sp>
    </p:spTree>
    <p:extLst>
      <p:ext uri="{BB962C8B-B14F-4D97-AF65-F5344CB8AC3E}">
        <p14:creationId xmlns:p14="http://schemas.microsoft.com/office/powerpoint/2010/main" val="2240522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solidFill>
                  <a:srgbClr val="000000"/>
                </a:solidFill>
                <a:latin typeface="Arial" panose="020B0604020202020204" pitchFamily="34" charset="0"/>
              </a:rPr>
              <a:t>Thanks to partnerships with key internal and external stakeholders, we now have an Integrated Practice Model to guide our engagements with families, communities and with each other. The practice model defines new ways to provide services and puts individuals’ and families’ safety and well-being at the center of our child welfare and adult services. </a:t>
            </a:r>
            <a:endParaRPr lang="en-US" dirty="0"/>
          </a:p>
          <a:p>
            <a:pPr>
              <a:buFont typeface="Arial" panose="020B0604020202020204" pitchFamily="34" charset="0"/>
              <a:buNone/>
            </a:pPr>
            <a:endParaRPr lang="en-US" dirty="0"/>
          </a:p>
          <a:p>
            <a:pPr>
              <a:buFont typeface="Arial" panose="020B0604020202020204" pitchFamily="34" charset="0"/>
              <a:buNone/>
            </a:pPr>
            <a:r>
              <a:rPr lang="en-US" dirty="0"/>
              <a:t>A practice model helps child welfare agencies determine the behavior, skills, and competencies needed to achieve their mission and improve the safety, permanency, and well-being outcomes of the children, youth, and families they serve.   Guides the content of policy.  Informs the purpose of training. </a:t>
            </a:r>
          </a:p>
          <a:p>
            <a:pPr>
              <a:buFont typeface="Arial" panose="020B0604020202020204" pitchFamily="34" charset="0"/>
              <a:buNone/>
            </a:pPr>
            <a:r>
              <a:rPr lang="en-US" dirty="0"/>
              <a:t>Shapes continuous quality improvement efforts.  Provides an opportunity for children, families, referral agents, and community stakeholders to monitor and inform efforts.</a:t>
            </a:r>
          </a:p>
        </p:txBody>
      </p:sp>
      <p:sp>
        <p:nvSpPr>
          <p:cNvPr id="4" name="Slide Number Placeholder 3"/>
          <p:cNvSpPr>
            <a:spLocks noGrp="1"/>
          </p:cNvSpPr>
          <p:nvPr>
            <p:ph type="sldNum" sz="quarter" idx="5"/>
          </p:nvPr>
        </p:nvSpPr>
        <p:spPr/>
        <p:txBody>
          <a:bodyPr/>
          <a:lstStyle/>
          <a:p>
            <a:fld id="{B0A9BB90-6D7C-A040-BF17-6259F9D0BB24}" type="slidenum">
              <a:rPr lang="en-US" smtClean="0"/>
              <a:pPr/>
              <a:t>6</a:t>
            </a:fld>
            <a:endParaRPr lang="en-US"/>
          </a:p>
        </p:txBody>
      </p:sp>
    </p:spTree>
    <p:extLst>
      <p:ext uri="{BB962C8B-B14F-4D97-AF65-F5344CB8AC3E}">
        <p14:creationId xmlns:p14="http://schemas.microsoft.com/office/powerpoint/2010/main" val="3969118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8: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Google Shape;112;p8:notes"/>
          <p:cNvSpPr txBox="1">
            <a:spLocks noGrp="1"/>
          </p:cNvSpPr>
          <p:nvPr>
            <p:ph type="body" idx="1"/>
          </p:nvPr>
        </p:nvSpPr>
        <p:spPr>
          <a:xfrm>
            <a:off x="701040" y="4415790"/>
            <a:ext cx="5608320" cy="4183380"/>
          </a:xfrm>
          <a:prstGeom prst="rect">
            <a:avLst/>
          </a:prstGeom>
          <a:noFill/>
          <a:ln>
            <a:noFill/>
          </a:ln>
        </p:spPr>
        <p:txBody>
          <a:bodyPr spcFirstLastPara="1" wrap="square" lIns="93137" tIns="46543" rIns="93137" bIns="46543" anchor="t" anchorCtr="0">
            <a:noAutofit/>
          </a:bodyPr>
          <a:lstStyle/>
          <a:p>
            <a:r>
              <a:rPr lang="en-US"/>
              <a:t>kIM - This process is about operationalizing the IPM:  We do all the core practices in all of our work.  We need to approach this phase of implementation emulating the practice model….and helping LDSS emulate the practice model so they can operationalize the practice model with children, youth, families and vulnerable adults.</a:t>
            </a:r>
            <a:endParaRPr/>
          </a:p>
        </p:txBody>
      </p:sp>
      <p:sp>
        <p:nvSpPr>
          <p:cNvPr id="113" name="Google Shape;113;p8:notes"/>
          <p:cNvSpPr txBox="1">
            <a:spLocks noGrp="1"/>
          </p:cNvSpPr>
          <p:nvPr>
            <p:ph type="sldNum" idx="12"/>
          </p:nvPr>
        </p:nvSpPr>
        <p:spPr>
          <a:xfrm>
            <a:off x="3970939" y="8829967"/>
            <a:ext cx="3037840" cy="464820"/>
          </a:xfrm>
          <a:prstGeom prst="rect">
            <a:avLst/>
          </a:prstGeom>
          <a:noFill/>
          <a:ln>
            <a:noFill/>
          </a:ln>
        </p:spPr>
        <p:txBody>
          <a:bodyPr spcFirstLastPara="1" wrap="square" lIns="93137" tIns="46543" rIns="93137" bIns="46543" anchor="b" anchorCtr="0">
            <a:noAutofit/>
          </a:bodyPr>
          <a:lstStyle/>
          <a:p>
            <a:fld id="{00000000-1234-1234-1234-123412341234}" type="slidenum">
              <a:rPr lang="en-US"/>
              <a:pPr/>
              <a:t>7</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8</a:t>
            </a:fld>
            <a:endParaRPr lang="en-US"/>
          </a:p>
        </p:txBody>
      </p:sp>
    </p:spTree>
    <p:extLst>
      <p:ext uri="{BB962C8B-B14F-4D97-AF65-F5344CB8AC3E}">
        <p14:creationId xmlns:p14="http://schemas.microsoft.com/office/powerpoint/2010/main" val="88630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11</a:t>
            </a:fld>
            <a:endParaRPr lang="en-US"/>
          </a:p>
        </p:txBody>
      </p:sp>
    </p:spTree>
    <p:extLst>
      <p:ext uri="{BB962C8B-B14F-4D97-AF65-F5344CB8AC3E}">
        <p14:creationId xmlns:p14="http://schemas.microsoft.com/office/powerpoint/2010/main" val="2100129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KIM </a:t>
            </a:r>
          </a:p>
          <a:p>
            <a:endParaRPr lang="en-US" dirty="0"/>
          </a:p>
          <a:p>
            <a:r>
              <a:rPr lang="en-US" dirty="0">
                <a:latin typeface="Calibri" panose="020F0502020204030204" pitchFamily="34" charset="0"/>
                <a:ea typeface="Calibri" panose="020F0502020204030204" pitchFamily="34" charset="0"/>
              </a:rPr>
              <a:t>(e.g., Family Involvement Meetings, Case Planning, Caseworker Visitation, Birth Parent/Family of Origin, family and Sibling Visitation, Court Hearings, Educational Meetings) </a:t>
            </a:r>
            <a:endParaRPr lang="en-US" dirty="0"/>
          </a:p>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12</a:t>
            </a:fld>
            <a:endParaRPr lang="en-US"/>
          </a:p>
        </p:txBody>
      </p:sp>
    </p:spTree>
    <p:extLst>
      <p:ext uri="{BB962C8B-B14F-4D97-AF65-F5344CB8AC3E}">
        <p14:creationId xmlns:p14="http://schemas.microsoft.com/office/powerpoint/2010/main" val="1556213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LARRY</a:t>
            </a:r>
          </a:p>
          <a:p>
            <a:endParaRPr lang="en-US" dirty="0"/>
          </a:p>
        </p:txBody>
      </p:sp>
      <p:sp>
        <p:nvSpPr>
          <p:cNvPr id="4" name="Slide Number Placeholder 3"/>
          <p:cNvSpPr>
            <a:spLocks noGrp="1"/>
          </p:cNvSpPr>
          <p:nvPr>
            <p:ph type="sldNum" sz="quarter" idx="5"/>
          </p:nvPr>
        </p:nvSpPr>
        <p:spPr/>
        <p:txBody>
          <a:bodyPr/>
          <a:lstStyle/>
          <a:p>
            <a:fld id="{B0A9BB90-6D7C-A040-BF17-6259F9D0BB24}" type="slidenum">
              <a:rPr lang="en-US" smtClean="0"/>
              <a:pPr/>
              <a:t>13</a:t>
            </a:fld>
            <a:endParaRPr lang="en-US"/>
          </a:p>
        </p:txBody>
      </p:sp>
    </p:spTree>
    <p:extLst>
      <p:ext uri="{BB962C8B-B14F-4D97-AF65-F5344CB8AC3E}">
        <p14:creationId xmlns:p14="http://schemas.microsoft.com/office/powerpoint/2010/main" val="930444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00201"/>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3528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058977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12800" y="1524001"/>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92093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6334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p:nvSpPr>
        <p:spPr>
          <a:xfrm>
            <a:off x="0" y="0"/>
            <a:ext cx="12192000" cy="762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descr="DHS_Logo_Reversed_GovWeb.png"/>
          <p:cNvPicPr>
            <a:picLocks noChangeAspect="1"/>
          </p:cNvPicPr>
          <p:nvPr/>
        </p:nvPicPr>
        <p:blipFill>
          <a:blip r:embed="rId2" cstate="print"/>
          <a:stretch>
            <a:fillRect/>
          </a:stretch>
        </p:blipFill>
        <p:spPr>
          <a:xfrm>
            <a:off x="609601" y="152401"/>
            <a:ext cx="1119433" cy="542925"/>
          </a:xfrm>
          <a:prstGeom prst="rect">
            <a:avLst/>
          </a:prstGeom>
        </p:spPr>
      </p:pic>
      <p:pic>
        <p:nvPicPr>
          <p:cNvPr id="8" name="Picture 7" descr="FB_PM-Header2.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5200" y="88272"/>
            <a:ext cx="2743200" cy="597529"/>
          </a:xfrm>
          <a:prstGeom prst="rect">
            <a:avLst/>
          </a:prstGeom>
          <a:effectLst>
            <a:outerShdw blurRad="95250" dist="38100" dir="2700000" algn="tl" rotWithShape="0">
              <a:schemeClr val="tx2">
                <a:lumMod val="75000"/>
                <a:alpha val="43000"/>
              </a:schemeClr>
            </a:outerShdw>
          </a:effectLst>
        </p:spPr>
      </p:pic>
    </p:spTree>
    <p:extLst>
      <p:ext uri="{BB962C8B-B14F-4D97-AF65-F5344CB8AC3E}">
        <p14:creationId xmlns:p14="http://schemas.microsoft.com/office/powerpoint/2010/main" val="6642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15" name="Rectangle 14"/>
          <p:cNvSpPr/>
          <p:nvPr/>
        </p:nvSpPr>
        <p:spPr>
          <a:xfrm>
            <a:off x="0" y="762000"/>
            <a:ext cx="12192000" cy="6096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p:nvSpPr>
        <p:spPr>
          <a:xfrm>
            <a:off x="0" y="0"/>
            <a:ext cx="12192000" cy="762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3" name="Picture 12" descr="DHS_Logo_Reversed_GovWeb.png"/>
          <p:cNvPicPr>
            <a:picLocks noChangeAspect="1"/>
          </p:cNvPicPr>
          <p:nvPr/>
        </p:nvPicPr>
        <p:blipFill>
          <a:blip r:embed="rId2" cstate="print"/>
          <a:stretch>
            <a:fillRect/>
          </a:stretch>
        </p:blipFill>
        <p:spPr>
          <a:xfrm>
            <a:off x="609601" y="152401"/>
            <a:ext cx="1119433" cy="542925"/>
          </a:xfrm>
          <a:prstGeom prst="rect">
            <a:avLst/>
          </a:prstGeom>
        </p:spPr>
      </p:pic>
      <p:pic>
        <p:nvPicPr>
          <p:cNvPr id="9" name="Picture 8" descr="FB_PM-Header2.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75200" y="88272"/>
            <a:ext cx="2743200" cy="597529"/>
          </a:xfrm>
          <a:prstGeom prst="rect">
            <a:avLst/>
          </a:prstGeom>
          <a:effectLst>
            <a:outerShdw blurRad="95250" dist="38100" dir="2700000" algn="tl" rotWithShape="0">
              <a:schemeClr val="tx2">
                <a:lumMod val="75000"/>
                <a:alpha val="43000"/>
              </a:schemeClr>
            </a:outerShdw>
          </a:effectLst>
        </p:spPr>
      </p:pic>
    </p:spTree>
    <p:extLst>
      <p:ext uri="{BB962C8B-B14F-4D97-AF65-F5344CB8AC3E}">
        <p14:creationId xmlns:p14="http://schemas.microsoft.com/office/powerpoint/2010/main" val="143989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1295400"/>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2667000"/>
            <a:ext cx="10972800" cy="29718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12192000" cy="762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8" descr="DHS_Logo_Reversed_GovWeb.png"/>
          <p:cNvPicPr>
            <a:picLocks noChangeAspect="1"/>
          </p:cNvPicPr>
          <p:nvPr/>
        </p:nvPicPr>
        <p:blipFill>
          <a:blip r:embed="rId7" cstate="print"/>
          <a:stretch>
            <a:fillRect/>
          </a:stretch>
        </p:blipFill>
        <p:spPr>
          <a:xfrm>
            <a:off x="609601" y="152401"/>
            <a:ext cx="1119433" cy="542925"/>
          </a:xfrm>
          <a:prstGeom prst="rect">
            <a:avLst/>
          </a:prstGeom>
        </p:spPr>
      </p:pic>
      <p:pic>
        <p:nvPicPr>
          <p:cNvPr id="10" name="Picture 9" descr="Row-Houses.png"/>
          <p:cNvPicPr>
            <a:picLocks noChangeAspect="1"/>
          </p:cNvPicPr>
          <p:nvPr/>
        </p:nvPicPr>
        <p:blipFill>
          <a:blip r:embed="rId8" cstate="print"/>
          <a:stretch>
            <a:fillRect/>
          </a:stretch>
        </p:blipFill>
        <p:spPr>
          <a:xfrm>
            <a:off x="-1" y="6324601"/>
            <a:ext cx="12192001" cy="533400"/>
          </a:xfrm>
          <a:prstGeom prst="rect">
            <a:avLst/>
          </a:prstGeom>
        </p:spPr>
      </p:pic>
      <p:pic>
        <p:nvPicPr>
          <p:cNvPr id="5" name="Picture 4" descr="FB_PM-Header2.p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75200" y="88272"/>
            <a:ext cx="2743200" cy="597529"/>
          </a:xfrm>
          <a:prstGeom prst="rect">
            <a:avLst/>
          </a:prstGeom>
          <a:effectLst>
            <a:outerShdw blurRad="95250" dist="38100" dir="2700000" algn="tl" rotWithShape="0">
              <a:schemeClr val="tx2">
                <a:lumMod val="75000"/>
                <a:alpha val="43000"/>
              </a:schemeClr>
            </a:outerShdw>
          </a:effectLst>
        </p:spPr>
      </p:pic>
    </p:spTree>
    <p:extLst>
      <p:ext uri="{BB962C8B-B14F-4D97-AF65-F5344CB8AC3E}">
        <p14:creationId xmlns:p14="http://schemas.microsoft.com/office/powerpoint/2010/main" val="29992039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mailto:Kimberly.bourn@maryland.gov"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5.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Maryland’s Integrated Practice Model:</a:t>
            </a:r>
            <a:br>
              <a:rPr lang="en-US" dirty="0"/>
            </a:br>
            <a:r>
              <a:rPr lang="en-US" dirty="0"/>
              <a:t>Practice, Policy and the Role of Resource Parents</a:t>
            </a:r>
          </a:p>
        </p:txBody>
      </p:sp>
      <p:sp>
        <p:nvSpPr>
          <p:cNvPr id="3" name="Content Placeholder 2"/>
          <p:cNvSpPr>
            <a:spLocks noGrp="1"/>
          </p:cNvSpPr>
          <p:nvPr>
            <p:ph idx="1"/>
          </p:nvPr>
        </p:nvSpPr>
        <p:spPr/>
        <p:txBody>
          <a:bodyPr>
            <a:normAutofit/>
          </a:bodyPr>
          <a:lstStyle/>
          <a:p>
            <a:pPr algn="ctr">
              <a:buNone/>
            </a:pPr>
            <a:r>
              <a:rPr lang="en-US" dirty="0"/>
              <a:t>June 15, 2021</a:t>
            </a:r>
          </a:p>
          <a:p>
            <a:pPr>
              <a:buNone/>
            </a:pPr>
            <a:endParaRPr lang="en-US" dirty="0"/>
          </a:p>
          <a:p>
            <a:pPr>
              <a:buNone/>
            </a:pPr>
            <a:r>
              <a:rPr lang="en-US" dirty="0"/>
              <a:t>Presenter:  	Kim Parks-Bourn, LCSW-C, SSA</a:t>
            </a:r>
          </a:p>
          <a:p>
            <a:pPr>
              <a:buNone/>
            </a:pPr>
            <a:r>
              <a:rPr lang="en-US" dirty="0"/>
              <a:t>				Program Manager for Practice Innovations</a:t>
            </a:r>
          </a:p>
          <a:p>
            <a:pPr>
              <a:buNone/>
            </a:pPr>
            <a:endParaRPr lang="en-US" dirty="0"/>
          </a:p>
          <a:p>
            <a:pPr algn="ctr">
              <a:buNone/>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80285-6D7D-463A-A7D4-E90E9498DCA7}"/>
              </a:ext>
            </a:extLst>
          </p:cNvPr>
          <p:cNvSpPr>
            <a:spLocks noGrp="1"/>
          </p:cNvSpPr>
          <p:nvPr>
            <p:ph type="title"/>
          </p:nvPr>
        </p:nvSpPr>
        <p:spPr>
          <a:xfrm>
            <a:off x="609600" y="558800"/>
            <a:ext cx="10972800" cy="990600"/>
          </a:xfrm>
        </p:spPr>
        <p:txBody>
          <a:bodyPr/>
          <a:lstStyle/>
          <a:p>
            <a:r>
              <a:rPr lang="en-US" dirty="0"/>
              <a:t>Policy and Practice and the IPM</a:t>
            </a:r>
          </a:p>
        </p:txBody>
      </p:sp>
      <p:graphicFrame>
        <p:nvGraphicFramePr>
          <p:cNvPr id="4" name="Table 4">
            <a:extLst>
              <a:ext uri="{FF2B5EF4-FFF2-40B4-BE49-F238E27FC236}">
                <a16:creationId xmlns:a16="http://schemas.microsoft.com/office/drawing/2014/main" id="{5E49D1D8-653F-448A-B1E2-D48370FD1D4C}"/>
              </a:ext>
            </a:extLst>
          </p:cNvPr>
          <p:cNvGraphicFramePr>
            <a:graphicFrameLocks noGrp="1"/>
          </p:cNvGraphicFramePr>
          <p:nvPr>
            <p:ph idx="1"/>
            <p:extLst>
              <p:ext uri="{D42A27DB-BD31-4B8C-83A1-F6EECF244321}">
                <p14:modId xmlns:p14="http://schemas.microsoft.com/office/powerpoint/2010/main" val="3772367998"/>
              </p:ext>
            </p:extLst>
          </p:nvPr>
        </p:nvGraphicFramePr>
        <p:xfrm>
          <a:off x="635000" y="1447800"/>
          <a:ext cx="10947397" cy="5410200"/>
        </p:xfrm>
        <a:graphic>
          <a:graphicData uri="http://schemas.openxmlformats.org/drawingml/2006/table">
            <a:tbl>
              <a:tblPr firstRow="1" bandRow="1">
                <a:tableStyleId>{5C22544A-7EE6-4342-B048-85BDC9FD1C3A}</a:tableStyleId>
              </a:tblPr>
              <a:tblGrid>
                <a:gridCol w="3632199">
                  <a:extLst>
                    <a:ext uri="{9D8B030D-6E8A-4147-A177-3AD203B41FA5}">
                      <a16:colId xmlns:a16="http://schemas.microsoft.com/office/drawing/2014/main" val="3402540993"/>
                    </a:ext>
                  </a:extLst>
                </a:gridCol>
                <a:gridCol w="3683001">
                  <a:extLst>
                    <a:ext uri="{9D8B030D-6E8A-4147-A177-3AD203B41FA5}">
                      <a16:colId xmlns:a16="http://schemas.microsoft.com/office/drawing/2014/main" val="3884532697"/>
                    </a:ext>
                  </a:extLst>
                </a:gridCol>
                <a:gridCol w="3632197">
                  <a:extLst>
                    <a:ext uri="{9D8B030D-6E8A-4147-A177-3AD203B41FA5}">
                      <a16:colId xmlns:a16="http://schemas.microsoft.com/office/drawing/2014/main" val="1957132018"/>
                    </a:ext>
                  </a:extLst>
                </a:gridCol>
              </a:tblGrid>
              <a:tr h="432763">
                <a:tc>
                  <a:txBody>
                    <a:bodyPr/>
                    <a:lstStyle/>
                    <a:p>
                      <a:pPr algn="ctr"/>
                      <a:r>
                        <a:rPr lang="en-US" dirty="0"/>
                        <a:t>Policy</a:t>
                      </a:r>
                    </a:p>
                  </a:txBody>
                  <a:tcPr/>
                </a:tc>
                <a:tc>
                  <a:txBody>
                    <a:bodyPr/>
                    <a:lstStyle/>
                    <a:p>
                      <a:pPr algn="ctr"/>
                      <a:r>
                        <a:rPr lang="en-US" dirty="0"/>
                        <a:t>Practice Expectations</a:t>
                      </a:r>
                    </a:p>
                  </a:txBody>
                  <a:tcPr/>
                </a:tc>
                <a:tc>
                  <a:txBody>
                    <a:bodyPr/>
                    <a:lstStyle/>
                    <a:p>
                      <a:pPr algn="ctr"/>
                      <a:r>
                        <a:rPr lang="en-US" dirty="0"/>
                        <a:t>IPM Core Practices and Principles</a:t>
                      </a:r>
                    </a:p>
                  </a:txBody>
                  <a:tcPr/>
                </a:tc>
                <a:extLst>
                  <a:ext uri="{0D108BD9-81ED-4DB2-BD59-A6C34878D82A}">
                    <a16:rowId xmlns:a16="http://schemas.microsoft.com/office/drawing/2014/main" val="1507490613"/>
                  </a:ext>
                </a:extLst>
              </a:tr>
              <a:tr h="2347598">
                <a:tc>
                  <a:txBody>
                    <a:bodyPr/>
                    <a:lstStyle/>
                    <a:p>
                      <a:r>
                        <a:rPr lang="en-US" dirty="0"/>
                        <a:t>SSA-CW 21-04 </a:t>
                      </a:r>
                    </a:p>
                    <a:p>
                      <a:r>
                        <a:rPr lang="en-US" dirty="0"/>
                        <a:t>Promoting Partnerships</a:t>
                      </a:r>
                    </a:p>
                  </a:txBody>
                  <a:tcPr/>
                </a:tc>
                <a:tc>
                  <a:txBody>
                    <a:bodyPr/>
                    <a:lstStyle/>
                    <a:p>
                      <a:r>
                        <a:rPr lang="en-US" dirty="0"/>
                        <a:t>Icebreaker meetings, comfort calls, teaming and co-parenting contracts</a:t>
                      </a:r>
                    </a:p>
                  </a:txBody>
                  <a:tcPr/>
                </a:tc>
                <a:tc>
                  <a:txBody>
                    <a:bodyPr/>
                    <a:lstStyle/>
                    <a:p>
                      <a:r>
                        <a:rPr lang="en-US" b="1" dirty="0"/>
                        <a:t>Practices:</a:t>
                      </a:r>
                      <a:r>
                        <a:rPr lang="en-US" dirty="0"/>
                        <a:t> Engaging, teaming, assessing, planning</a:t>
                      </a:r>
                    </a:p>
                    <a:p>
                      <a:r>
                        <a:rPr lang="en-US" b="1" dirty="0"/>
                        <a:t>Principles: </a:t>
                      </a:r>
                      <a:r>
                        <a:rPr lang="en-US" dirty="0"/>
                        <a:t>Trauma-responsive; Community focused; strengths based and individualized; family centered, safe engaged and well-prepared professional workforce.</a:t>
                      </a:r>
                    </a:p>
                  </a:txBody>
                  <a:tcPr/>
                </a:tc>
                <a:extLst>
                  <a:ext uri="{0D108BD9-81ED-4DB2-BD59-A6C34878D82A}">
                    <a16:rowId xmlns:a16="http://schemas.microsoft.com/office/drawing/2014/main" val="1259493238"/>
                  </a:ext>
                </a:extLst>
              </a:tr>
              <a:tr h="2629839">
                <a:tc>
                  <a:txBody>
                    <a:bodyPr/>
                    <a:lstStyle/>
                    <a:p>
                      <a:r>
                        <a:rPr lang="en-US" dirty="0"/>
                        <a:t>SSA-CW 21-02</a:t>
                      </a:r>
                    </a:p>
                    <a:p>
                      <a:r>
                        <a:rPr lang="en-US" dirty="0"/>
                        <a:t>Family Teaming</a:t>
                      </a:r>
                    </a:p>
                  </a:txBody>
                  <a:tcPr/>
                </a:tc>
                <a:tc>
                  <a:txBody>
                    <a:bodyPr/>
                    <a:lstStyle/>
                    <a:p>
                      <a:r>
                        <a:rPr lang="en-US" dirty="0"/>
                        <a:t>Teaming beyond formal meetings, broadened array of meeting types that involve intentional use of teams to enhance protective factors and </a:t>
                      </a:r>
                    </a:p>
                  </a:txBody>
                  <a:tcPr/>
                </a:tc>
                <a:tc>
                  <a:txBody>
                    <a:bodyPr/>
                    <a:lstStyle/>
                    <a:p>
                      <a:r>
                        <a:rPr lang="en-US" b="1" dirty="0"/>
                        <a:t>Practices: </a:t>
                      </a:r>
                      <a:r>
                        <a:rPr lang="en-US" dirty="0"/>
                        <a:t>Engaging, teaming, assessing, planning, intervening, monitoring, adapting, transitioning</a:t>
                      </a:r>
                    </a:p>
                    <a:p>
                      <a:r>
                        <a:rPr lang="en-US" b="1" dirty="0"/>
                        <a:t>Principles: </a:t>
                      </a:r>
                      <a:r>
                        <a:rPr lang="en-US" dirty="0"/>
                        <a:t>Trauma-responsive; Community focused; family centered; safe engaged and well-prepared professional workforce; culturally and linguistically responsive</a:t>
                      </a:r>
                    </a:p>
                  </a:txBody>
                  <a:tcPr/>
                </a:tc>
                <a:extLst>
                  <a:ext uri="{0D108BD9-81ED-4DB2-BD59-A6C34878D82A}">
                    <a16:rowId xmlns:a16="http://schemas.microsoft.com/office/drawing/2014/main" val="1351512759"/>
                  </a:ext>
                </a:extLst>
              </a:tr>
            </a:tbl>
          </a:graphicData>
        </a:graphic>
      </p:graphicFrame>
    </p:spTree>
    <p:extLst>
      <p:ext uri="{BB962C8B-B14F-4D97-AF65-F5344CB8AC3E}">
        <p14:creationId xmlns:p14="http://schemas.microsoft.com/office/powerpoint/2010/main" val="3099818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5648C-6E16-49AB-9836-ABEDF841E09F}"/>
              </a:ext>
            </a:extLst>
          </p:cNvPr>
          <p:cNvSpPr>
            <a:spLocks noGrp="1"/>
          </p:cNvSpPr>
          <p:nvPr>
            <p:ph type="title"/>
          </p:nvPr>
        </p:nvSpPr>
        <p:spPr/>
        <p:txBody>
          <a:bodyPr/>
          <a:lstStyle/>
          <a:p>
            <a:r>
              <a:rPr lang="en-US" dirty="0"/>
              <a:t>What are Practice Profiles?</a:t>
            </a:r>
          </a:p>
        </p:txBody>
      </p:sp>
      <p:sp>
        <p:nvSpPr>
          <p:cNvPr id="3" name="Content Placeholder 2">
            <a:extLst>
              <a:ext uri="{FF2B5EF4-FFF2-40B4-BE49-F238E27FC236}">
                <a16:creationId xmlns:a16="http://schemas.microsoft.com/office/drawing/2014/main" id="{1093B608-92DE-4CEB-A0EF-C093786C7390}"/>
              </a:ext>
            </a:extLst>
          </p:cNvPr>
          <p:cNvSpPr>
            <a:spLocks noGrp="1"/>
          </p:cNvSpPr>
          <p:nvPr>
            <p:ph idx="1"/>
          </p:nvPr>
        </p:nvSpPr>
        <p:spPr/>
        <p:txBody>
          <a:bodyPr>
            <a:normAutofit fontScale="70000" lnSpcReduction="20000"/>
          </a:bodyPr>
          <a:lstStyle/>
          <a:p>
            <a:pPr marL="0" lvl="0" indent="0">
              <a:buNone/>
            </a:pPr>
            <a:r>
              <a:rPr lang="en-US" sz="3400" dirty="0"/>
              <a:t>A tool for operationalizing a defined strategy, such as Teaming within the IPM</a:t>
            </a:r>
          </a:p>
          <a:p>
            <a:pPr marL="0" lvl="0" indent="0">
              <a:buNone/>
            </a:pPr>
            <a:endParaRPr lang="en-US" sz="3000" dirty="0"/>
          </a:p>
          <a:p>
            <a:pPr lvl="1">
              <a:buFont typeface="Arial" panose="020B0604020202020204" pitchFamily="34" charset="0"/>
              <a:buChar char="•"/>
            </a:pPr>
            <a:r>
              <a:rPr lang="en-US" sz="3000" dirty="0"/>
              <a:t>Promotes a shared understanding of SSA’s practice expectations and requirements</a:t>
            </a:r>
          </a:p>
          <a:p>
            <a:pPr lvl="1">
              <a:buFont typeface="Arial" panose="020B0604020202020204" pitchFamily="34" charset="0"/>
              <a:buChar char="•"/>
            </a:pPr>
            <a:r>
              <a:rPr lang="en-US" sz="3000" dirty="0"/>
              <a:t>Builds  knowledge, skills and competency</a:t>
            </a:r>
          </a:p>
          <a:p>
            <a:pPr lvl="1"/>
            <a:r>
              <a:rPr lang="en-US" sz="3000" dirty="0"/>
              <a:t>Uses data and observation to continuously improve practice;</a:t>
            </a:r>
          </a:p>
          <a:p>
            <a:pPr lvl="1"/>
            <a:r>
              <a:rPr lang="en-US" sz="3000" dirty="0"/>
              <a:t>Ensures leadership and administrative practices are aligned with expectations.</a:t>
            </a:r>
          </a:p>
          <a:p>
            <a:pPr lvl="1"/>
            <a:endParaRPr lang="en-US" dirty="0"/>
          </a:p>
          <a:p>
            <a:pPr marL="457200" lvl="1" indent="0">
              <a:buNone/>
            </a:pPr>
            <a:r>
              <a:rPr lang="en-US" dirty="0"/>
              <a:t>Metz, A., 2016. </a:t>
            </a:r>
            <a:r>
              <a:rPr lang="en-US" i="1" dirty="0"/>
              <a:t>Practice Profiles: A Process for Capturing Evidence and Operationalizing Innovations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091684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15A3-12BC-4443-BA40-7595FA28A645}"/>
              </a:ext>
            </a:extLst>
          </p:cNvPr>
          <p:cNvSpPr>
            <a:spLocks noGrp="1"/>
          </p:cNvSpPr>
          <p:nvPr>
            <p:ph type="title"/>
          </p:nvPr>
        </p:nvSpPr>
        <p:spPr>
          <a:xfrm>
            <a:off x="609600" y="889000"/>
            <a:ext cx="10972800" cy="1016000"/>
          </a:xfrm>
        </p:spPr>
        <p:txBody>
          <a:bodyPr>
            <a:noAutofit/>
          </a:bodyPr>
          <a:lstStyle/>
          <a:p>
            <a:r>
              <a:rPr lang="en-US" sz="3600" b="1" dirty="0">
                <a:effectLst/>
                <a:latin typeface="Calibri" panose="020F0502020204030204" pitchFamily="34" charset="0"/>
                <a:ea typeface="Calibri" panose="020F0502020204030204" pitchFamily="34" charset="0"/>
              </a:rPr>
              <a:t>IPM Practice Profile: Resource Parents</a:t>
            </a:r>
            <a:endParaRPr lang="en-US" sz="3600" dirty="0"/>
          </a:p>
        </p:txBody>
      </p:sp>
      <p:sp>
        <p:nvSpPr>
          <p:cNvPr id="3" name="Content Placeholder 2">
            <a:extLst>
              <a:ext uri="{FF2B5EF4-FFF2-40B4-BE49-F238E27FC236}">
                <a16:creationId xmlns:a16="http://schemas.microsoft.com/office/drawing/2014/main" id="{2A7CB10D-F96E-476B-A962-2E767D765E0F}"/>
              </a:ext>
            </a:extLst>
          </p:cNvPr>
          <p:cNvSpPr>
            <a:spLocks noGrp="1"/>
          </p:cNvSpPr>
          <p:nvPr>
            <p:ph idx="1"/>
          </p:nvPr>
        </p:nvSpPr>
        <p:spPr>
          <a:xfrm>
            <a:off x="723900" y="1778000"/>
            <a:ext cx="10972800" cy="4724400"/>
          </a:xfrm>
        </p:spPr>
        <p:txBody>
          <a:bodyPr>
            <a:normAutofit/>
          </a:bodyPr>
          <a:lstStyle/>
          <a:p>
            <a:pPr marL="0" marR="0" indent="0">
              <a:lnSpc>
                <a:spcPct val="107000"/>
              </a:lnSpc>
              <a:spcBef>
                <a:spcPts val="0"/>
              </a:spcBef>
              <a:spcAft>
                <a:spcPts val="800"/>
              </a:spcAft>
              <a:buNone/>
            </a:pPr>
            <a:r>
              <a:rPr lang="en-US" sz="1900" b="1" i="1" dirty="0">
                <a:solidFill>
                  <a:srgbClr val="000000"/>
                </a:solidFill>
                <a:effectLst/>
                <a:latin typeface="Calibri" panose="020F0502020204030204" pitchFamily="34" charset="0"/>
                <a:ea typeface="Calibri" panose="020F0502020204030204" pitchFamily="34" charset="0"/>
              </a:rPr>
              <a:t>[Feeling heard and respected means] “Inviting me to meetings, listening to my opinions and maybe use some of ideas.  If not, tell me why they didn’t use them.  It may be a totally valid reason, but if I don’t know it just makes me feel under-valued and disrespected.”</a:t>
            </a:r>
            <a:r>
              <a:rPr lang="en-US" sz="1900" b="1" dirty="0">
                <a:latin typeface="Calibri" panose="020F0502020204030204" pitchFamily="34" charset="0"/>
                <a:ea typeface="Calibri" panose="020F0502020204030204" pitchFamily="34" charset="0"/>
              </a:rPr>
              <a:t>  (</a:t>
            </a:r>
            <a:r>
              <a:rPr lang="en-US" sz="1900" b="1" i="1" dirty="0">
                <a:solidFill>
                  <a:srgbClr val="000000"/>
                </a:solidFill>
                <a:effectLst/>
                <a:latin typeface="Calibri" panose="020F0502020204030204" pitchFamily="34" charset="0"/>
                <a:ea typeface="Calibri" panose="020F0502020204030204" pitchFamily="34" charset="0"/>
              </a:rPr>
              <a:t>Resource Parent)</a:t>
            </a:r>
          </a:p>
          <a:p>
            <a:pPr marL="0" marR="0" indent="0">
              <a:lnSpc>
                <a:spcPct val="107000"/>
              </a:lnSpc>
              <a:spcBef>
                <a:spcPts val="0"/>
              </a:spcBef>
              <a:spcAft>
                <a:spcPts val="800"/>
              </a:spcAft>
              <a:buNone/>
            </a:pPr>
            <a:endParaRPr lang="en-US" sz="1900" i="1" dirty="0">
              <a:solidFill>
                <a:srgbClr val="000000"/>
              </a:solidFill>
              <a:latin typeface="Calibri" panose="020F0502020204030204" pitchFamily="34" charset="0"/>
              <a:ea typeface="Calibri" panose="020F0502020204030204" pitchFamily="34" charset="0"/>
            </a:endParaRPr>
          </a:p>
          <a:p>
            <a:pPr>
              <a:lnSpc>
                <a:spcPct val="107000"/>
              </a:lnSpc>
              <a:spcBef>
                <a:spcPts val="0"/>
              </a:spcBef>
              <a:spcAft>
                <a:spcPts val="800"/>
              </a:spcAft>
            </a:pPr>
            <a:r>
              <a:rPr lang="en-US" sz="1900" dirty="0">
                <a:effectLst/>
                <a:latin typeface="Calibri" panose="020F0502020204030204" pitchFamily="34" charset="0"/>
                <a:ea typeface="Calibri" panose="020F0502020204030204" pitchFamily="34" charset="0"/>
              </a:rPr>
              <a:t>The purpose of the Resource Parents Profile is to </a:t>
            </a:r>
            <a:r>
              <a:rPr lang="en-US" sz="1900" dirty="0">
                <a:latin typeface="Calibri" panose="020F0502020204030204" pitchFamily="34" charset="0"/>
                <a:ea typeface="Calibri" panose="020F0502020204030204" pitchFamily="34" charset="0"/>
              </a:rPr>
              <a:t>clarify expectations and share supports for resource parents who are caring for children and/or vulnerable adults involved with the child welfare and adult services system.</a:t>
            </a:r>
          </a:p>
          <a:p>
            <a:pPr>
              <a:lnSpc>
                <a:spcPct val="107000"/>
              </a:lnSpc>
              <a:spcBef>
                <a:spcPts val="0"/>
              </a:spcBef>
              <a:spcAft>
                <a:spcPts val="800"/>
              </a:spcAft>
            </a:pPr>
            <a:r>
              <a:rPr lang="en-US" sz="1900" dirty="0">
                <a:latin typeface="Calibri" panose="020F0502020204030204" pitchFamily="34" charset="0"/>
                <a:ea typeface="Calibri" panose="020F0502020204030204" pitchFamily="34" charset="0"/>
              </a:rPr>
              <a:t>Builds on notion that Resource Parents are best able to provide care and support when they are </a:t>
            </a:r>
            <a:r>
              <a:rPr lang="en-US" sz="1900" dirty="0">
                <a:effectLst/>
                <a:latin typeface="Calibri" panose="020F0502020204030204" pitchFamily="34" charset="0"/>
                <a:ea typeface="Calibri" panose="020F0502020204030204" pitchFamily="34" charset="0"/>
              </a:rPr>
              <a:t>fully informed, represented, and involved directly in the care of children and vulnerable adults in their care.  </a:t>
            </a:r>
          </a:p>
          <a:p>
            <a:pPr>
              <a:lnSpc>
                <a:spcPct val="107000"/>
              </a:lnSpc>
              <a:spcBef>
                <a:spcPts val="0"/>
              </a:spcBef>
              <a:spcAft>
                <a:spcPts val="800"/>
              </a:spcAft>
            </a:pPr>
            <a:r>
              <a:rPr lang="en-US" sz="1900" dirty="0">
                <a:latin typeface="Calibri" panose="020F0502020204030204" pitchFamily="34" charset="0"/>
                <a:ea typeface="Calibri" panose="020F0502020204030204" pitchFamily="34" charset="0"/>
              </a:rPr>
              <a:t>Resource Parents </a:t>
            </a:r>
            <a:r>
              <a:rPr lang="en-US" sz="1900" dirty="0">
                <a:effectLst/>
                <a:latin typeface="Calibri" panose="020F0502020204030204" pitchFamily="34" charset="0"/>
                <a:ea typeface="Calibri" panose="020F0502020204030204" pitchFamily="34" charset="0"/>
              </a:rPr>
              <a:t>can be most effective when involved in assisting the agency and family when developing goals, addressing concerns, assessing progress, shared decision-making, and creating plans that build upon strengths, resiliency and other protective factors.  Resource parents are an integral part of a team to promote safety, well-being, and stability as well as independence/timely permanency. </a:t>
            </a: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endParaRPr>
          </a:p>
          <a:p>
            <a:pPr marL="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endParaRPr>
          </a:p>
          <a:p>
            <a:pPr marL="0" marR="0" indent="0">
              <a:lnSpc>
                <a:spcPct val="107000"/>
              </a:lnSpc>
              <a:spcBef>
                <a:spcPts val="0"/>
              </a:spcBef>
              <a:spcAft>
                <a:spcPts val="800"/>
              </a:spcAft>
              <a:buNone/>
            </a:pPr>
            <a:endParaRPr lang="en-US" sz="2000" dirty="0"/>
          </a:p>
        </p:txBody>
      </p:sp>
    </p:spTree>
    <p:extLst>
      <p:ext uri="{BB962C8B-B14F-4D97-AF65-F5344CB8AC3E}">
        <p14:creationId xmlns:p14="http://schemas.microsoft.com/office/powerpoint/2010/main" val="2067650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15A3-12BC-4443-BA40-7595FA28A645}"/>
              </a:ext>
            </a:extLst>
          </p:cNvPr>
          <p:cNvSpPr>
            <a:spLocks noGrp="1"/>
          </p:cNvSpPr>
          <p:nvPr>
            <p:ph type="title"/>
          </p:nvPr>
        </p:nvSpPr>
        <p:spPr>
          <a:xfrm>
            <a:off x="609600" y="838200"/>
            <a:ext cx="10972800" cy="1143000"/>
          </a:xfrm>
        </p:spPr>
        <p:txBody>
          <a:bodyPr>
            <a:normAutofit/>
          </a:bodyPr>
          <a:lstStyle/>
          <a:p>
            <a:r>
              <a:rPr lang="en-US" sz="3600" b="1" dirty="0">
                <a:latin typeface="Calibri" panose="020F0502020204030204" pitchFamily="34" charset="0"/>
              </a:rPr>
              <a:t>IPM Resource Caregiver Practice Profile</a:t>
            </a:r>
          </a:p>
        </p:txBody>
      </p:sp>
      <p:sp>
        <p:nvSpPr>
          <p:cNvPr id="3" name="Content Placeholder 2">
            <a:extLst>
              <a:ext uri="{FF2B5EF4-FFF2-40B4-BE49-F238E27FC236}">
                <a16:creationId xmlns:a16="http://schemas.microsoft.com/office/drawing/2014/main" id="{2A7CB10D-F96E-476B-A962-2E767D765E0F}"/>
              </a:ext>
            </a:extLst>
          </p:cNvPr>
          <p:cNvSpPr>
            <a:spLocks noGrp="1"/>
          </p:cNvSpPr>
          <p:nvPr>
            <p:ph idx="1"/>
          </p:nvPr>
        </p:nvSpPr>
        <p:spPr>
          <a:xfrm>
            <a:off x="609600" y="2070100"/>
            <a:ext cx="10972800" cy="3568700"/>
          </a:xfrm>
        </p:spPr>
        <p:txBody>
          <a:bodyPr>
            <a:normAutofit lnSpcReduction="10000"/>
          </a:bodyPr>
          <a:lstStyle/>
          <a:p>
            <a:pPr marL="0" marR="0" indent="0">
              <a:lnSpc>
                <a:spcPct val="107000"/>
              </a:lnSpc>
              <a:spcBef>
                <a:spcPts val="0"/>
              </a:spcBef>
              <a:spcAft>
                <a:spcPts val="800"/>
              </a:spcAft>
              <a:buNone/>
            </a:pPr>
            <a:r>
              <a:rPr lang="en-US" sz="2100" dirty="0">
                <a:effectLst/>
                <a:ea typeface="Calibri" panose="020F0502020204030204" pitchFamily="34" charset="0"/>
              </a:rPr>
              <a:t>Our </a:t>
            </a:r>
            <a:r>
              <a:rPr lang="en-US" sz="2100" b="1" dirty="0">
                <a:effectLst/>
                <a:ea typeface="Calibri" panose="020F0502020204030204" pitchFamily="34" charset="0"/>
              </a:rPr>
              <a:t>Goals</a:t>
            </a:r>
            <a:r>
              <a:rPr lang="en-US" sz="2100" dirty="0">
                <a:effectLst/>
                <a:ea typeface="Calibri" panose="020F0502020204030204" pitchFamily="34" charset="0"/>
              </a:rPr>
              <a:t> as Resource Parents are to:</a:t>
            </a:r>
          </a:p>
          <a:p>
            <a:pPr marL="342900" marR="0" lvl="0" indent="-342900">
              <a:lnSpc>
                <a:spcPct val="107000"/>
              </a:lnSpc>
              <a:spcBef>
                <a:spcPts val="0"/>
              </a:spcBef>
              <a:spcAft>
                <a:spcPts val="0"/>
              </a:spcAft>
              <a:buFont typeface="Arial" panose="020B0604020202020204" pitchFamily="34" charset="0"/>
              <a:buChar char="●"/>
            </a:pPr>
            <a:r>
              <a:rPr lang="en-US" sz="2100" u="none" strike="noStrike" dirty="0">
                <a:effectLst/>
                <a:ea typeface="Calibri" panose="020F0502020204030204" pitchFamily="34" charset="0"/>
              </a:rPr>
              <a:t>C</a:t>
            </a:r>
            <a:r>
              <a:rPr lang="en-US" sz="2100" u="none" strike="noStrike" dirty="0">
                <a:solidFill>
                  <a:srgbClr val="000000"/>
                </a:solidFill>
                <a:effectLst/>
                <a:ea typeface="Calibri" panose="020F0502020204030204" pitchFamily="34" charset="0"/>
              </a:rPr>
              <a:t>reate a safe and supportive </a:t>
            </a:r>
            <a:r>
              <a:rPr lang="en-US" sz="2100" u="none" strike="noStrike" dirty="0">
                <a:effectLst/>
                <a:ea typeface="Calibri" panose="020F0502020204030204" pitchFamily="34" charset="0"/>
              </a:rPr>
              <a:t>environment for children, youth and emerging adults in our care.</a:t>
            </a:r>
          </a:p>
          <a:p>
            <a:pPr marL="342900" marR="0" lvl="0" indent="-342900">
              <a:lnSpc>
                <a:spcPct val="107000"/>
              </a:lnSpc>
              <a:spcBef>
                <a:spcPts val="0"/>
              </a:spcBef>
              <a:spcAft>
                <a:spcPts val="0"/>
              </a:spcAft>
              <a:buFont typeface="Arial" panose="020B0604020202020204" pitchFamily="34" charset="0"/>
              <a:buChar char="●"/>
            </a:pPr>
            <a:r>
              <a:rPr lang="en-US" sz="2100" dirty="0">
                <a:effectLst/>
                <a:ea typeface="Noto Sans Symbols"/>
                <a:cs typeface="Noto Sans Symbols"/>
              </a:rPr>
              <a:t>Be equipped with knowledge and training to address the complex needs of children &amp; youth in care;</a:t>
            </a:r>
          </a:p>
          <a:p>
            <a:pPr marL="342900" marR="0" lvl="0" indent="-342900">
              <a:lnSpc>
                <a:spcPct val="107000"/>
              </a:lnSpc>
              <a:spcBef>
                <a:spcPts val="0"/>
              </a:spcBef>
              <a:spcAft>
                <a:spcPts val="0"/>
              </a:spcAft>
              <a:buFont typeface="Arial" panose="020B0604020202020204" pitchFamily="34" charset="0"/>
              <a:buChar char="●"/>
            </a:pPr>
            <a:r>
              <a:rPr lang="en-US" sz="2100" dirty="0">
                <a:effectLst/>
                <a:ea typeface="Noto Sans Symbols"/>
                <a:cs typeface="Noto Sans Symbols"/>
              </a:rPr>
              <a:t>Develop relationships with birth parents to provide support and mentorship as needed.</a:t>
            </a:r>
          </a:p>
          <a:p>
            <a:pPr marL="342900" marR="0" lvl="0" indent="-342900">
              <a:lnSpc>
                <a:spcPct val="107000"/>
              </a:lnSpc>
              <a:spcBef>
                <a:spcPts val="0"/>
              </a:spcBef>
              <a:spcAft>
                <a:spcPts val="0"/>
              </a:spcAft>
              <a:buFont typeface="Arial" panose="020B0604020202020204" pitchFamily="34" charset="0"/>
              <a:buChar char="●"/>
            </a:pPr>
            <a:r>
              <a:rPr lang="en-US" sz="2100" dirty="0">
                <a:effectLst/>
                <a:ea typeface="Noto Sans Symbols"/>
                <a:cs typeface="Noto Sans Symbols"/>
              </a:rPr>
              <a:t>Advocate needs, concerns, and strengths of children, youth and emerging adults  in their care and their families of origin that are included in the development of permanency plans.</a:t>
            </a:r>
          </a:p>
          <a:p>
            <a:pPr marL="342900" marR="0" lvl="0" indent="-342900">
              <a:lnSpc>
                <a:spcPct val="107000"/>
              </a:lnSpc>
              <a:spcBef>
                <a:spcPts val="0"/>
              </a:spcBef>
              <a:spcAft>
                <a:spcPts val="0"/>
              </a:spcAft>
              <a:buFont typeface="Arial" panose="020B0604020202020204" pitchFamily="34" charset="0"/>
              <a:buChar char="●"/>
            </a:pPr>
            <a:r>
              <a:rPr lang="en-US" sz="2100" dirty="0">
                <a:effectLst/>
                <a:ea typeface="Noto Sans Symbols"/>
                <a:cs typeface="Noto Sans Symbols"/>
              </a:rPr>
              <a:t>Partner with children, youth, emerging adults and their families as a member of the family team.</a:t>
            </a:r>
            <a:endParaRPr lang="en-US" sz="2100" b="1" dirty="0">
              <a:effectLst/>
              <a:ea typeface="Noto Sans Symbols"/>
              <a:cs typeface="Noto Sans Symbols"/>
            </a:endParaRPr>
          </a:p>
          <a:p>
            <a:pPr marL="342900" marR="0" lvl="0" indent="-342900">
              <a:lnSpc>
                <a:spcPct val="107000"/>
              </a:lnSpc>
              <a:spcBef>
                <a:spcPts val="0"/>
              </a:spcBef>
              <a:spcAft>
                <a:spcPts val="800"/>
              </a:spcAft>
              <a:buFont typeface="Arial" panose="020B0604020202020204" pitchFamily="34" charset="0"/>
              <a:buChar char="●"/>
            </a:pPr>
            <a:r>
              <a:rPr lang="en-US" sz="2100" dirty="0">
                <a:effectLst/>
                <a:ea typeface="Noto Sans Symbols"/>
                <a:cs typeface="Noto Sans Symbols"/>
              </a:rPr>
              <a:t>Partner with birth families and families of origin during visits to model and support useful parenting strategies and promote reunification.</a:t>
            </a:r>
          </a:p>
          <a:p>
            <a:endParaRPr lang="en-US" dirty="0"/>
          </a:p>
        </p:txBody>
      </p:sp>
    </p:spTree>
    <p:extLst>
      <p:ext uri="{BB962C8B-B14F-4D97-AF65-F5344CB8AC3E}">
        <p14:creationId xmlns:p14="http://schemas.microsoft.com/office/powerpoint/2010/main" val="1066427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4E5C3F7C-9886-4C4D-A226-690891DD6E98}"/>
              </a:ext>
            </a:extLst>
          </p:cNvPr>
          <p:cNvGraphicFramePr>
            <a:graphicFrameLocks noGrp="1"/>
          </p:cNvGraphicFramePr>
          <p:nvPr>
            <p:ph idx="1"/>
            <p:extLst>
              <p:ext uri="{D42A27DB-BD31-4B8C-83A1-F6EECF244321}">
                <p14:modId xmlns:p14="http://schemas.microsoft.com/office/powerpoint/2010/main" val="3440606102"/>
              </p:ext>
            </p:extLst>
          </p:nvPr>
        </p:nvGraphicFramePr>
        <p:xfrm>
          <a:off x="596900" y="1638300"/>
          <a:ext cx="10972800" cy="4607560"/>
        </p:xfrm>
        <a:graphic>
          <a:graphicData uri="http://schemas.openxmlformats.org/drawingml/2006/table">
            <a:tbl>
              <a:tblPr firstRow="1" bandRow="1">
                <a:tableStyleId>{5940675A-B579-460E-94D1-54222C63F5DA}</a:tableStyleId>
              </a:tblPr>
              <a:tblGrid>
                <a:gridCol w="10972800">
                  <a:extLst>
                    <a:ext uri="{9D8B030D-6E8A-4147-A177-3AD203B41FA5}">
                      <a16:colId xmlns:a16="http://schemas.microsoft.com/office/drawing/2014/main" val="1014835867"/>
                    </a:ext>
                  </a:extLst>
                </a:gridCol>
              </a:tblGrid>
              <a:tr h="675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a:t>
                      </a:r>
                      <a:r>
                        <a:rPr lang="en-US" sz="3200" b="1" kern="1200" dirty="0">
                          <a:solidFill>
                            <a:schemeClr val="tx1"/>
                          </a:solidFill>
                          <a:effectLst/>
                          <a:latin typeface="+mn-lt"/>
                          <a:ea typeface="+mn-ea"/>
                          <a:cs typeface="+mn-cs"/>
                        </a:rPr>
                        <a:t>Resource Parent Profile: I</a:t>
                      </a:r>
                      <a:r>
                        <a:rPr lang="en-US" sz="3200" b="1" dirty="0"/>
                        <a:t>PM Principles in Practice</a:t>
                      </a:r>
                    </a:p>
                  </a:txBody>
                  <a:tcPr>
                    <a:solidFill>
                      <a:schemeClr val="accent2">
                        <a:lumMod val="40000"/>
                        <a:lumOff val="60000"/>
                      </a:schemeClr>
                    </a:solidFill>
                  </a:tcPr>
                </a:tc>
                <a:extLst>
                  <a:ext uri="{0D108BD9-81ED-4DB2-BD59-A6C34878D82A}">
                    <a16:rowId xmlns:a16="http://schemas.microsoft.com/office/drawing/2014/main" val="1947098812"/>
                  </a:ext>
                </a:extLst>
              </a:tr>
              <a:tr h="370840">
                <a:tc>
                  <a:txBody>
                    <a:bodyPr/>
                    <a:lstStyle/>
                    <a:p>
                      <a:r>
                        <a:rPr lang="en-US" b="1" dirty="0"/>
                        <a:t>Family-Centered:</a:t>
                      </a:r>
                      <a:r>
                        <a:rPr lang="en-US" dirty="0"/>
                        <a:t>  </a:t>
                      </a:r>
                      <a:r>
                        <a:rPr lang="en-US" sz="1800" kern="1200" dirty="0">
                          <a:solidFill>
                            <a:schemeClr val="tx1"/>
                          </a:solidFill>
                          <a:effectLst/>
                          <a:latin typeface="+mn-lt"/>
                          <a:ea typeface="+mn-ea"/>
                          <a:cs typeface="+mn-cs"/>
                        </a:rPr>
                        <a:t>We support children, youth, emerging adults and their families of origin by managing their needs and concerns as a member of the family team with the whole family and permanency plan in mind; supporting these needs during family and sibling visits; and by valuing and incorporating their opinions, insights, and wishes</a:t>
                      </a:r>
                      <a:endParaRPr lang="en-US" dirty="0"/>
                    </a:p>
                  </a:txBody>
                  <a:tcPr/>
                </a:tc>
                <a:extLst>
                  <a:ext uri="{0D108BD9-81ED-4DB2-BD59-A6C34878D82A}">
                    <a16:rowId xmlns:a16="http://schemas.microsoft.com/office/drawing/2014/main" val="720484387"/>
                  </a:ext>
                </a:extLst>
              </a:tr>
              <a:tr h="741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 </a:t>
                      </a:r>
                      <a:r>
                        <a:rPr lang="en-US" b="1" dirty="0"/>
                        <a:t>Trauma-Responsive: </a:t>
                      </a:r>
                      <a:r>
                        <a:rPr lang="en-US" dirty="0"/>
                        <a:t> W</a:t>
                      </a:r>
                      <a:r>
                        <a:rPr lang="en-US" sz="1800" kern="1200" dirty="0">
                          <a:solidFill>
                            <a:schemeClr val="tx1"/>
                          </a:solidFill>
                          <a:effectLst/>
                          <a:latin typeface="+mn-lt"/>
                          <a:ea typeface="+mn-ea"/>
                          <a:cs typeface="+mn-cs"/>
                        </a:rPr>
                        <a:t>e proactively work with individuals and families in conjunction with caseworkers to identify topics that may cause a trauma reaction and plan for how to appropriately attend to these responses if they occur during, before or after visits with family or siblings or at other times when trauma reactions may potentially occur.</a:t>
                      </a:r>
                      <a:endParaRPr lang="en-US" dirty="0"/>
                    </a:p>
                  </a:txBody>
                  <a:tcPr/>
                </a:tc>
                <a:extLst>
                  <a:ext uri="{0D108BD9-81ED-4DB2-BD59-A6C34878D82A}">
                    <a16:rowId xmlns:a16="http://schemas.microsoft.com/office/drawing/2014/main" val="4199867722"/>
                  </a:ext>
                </a:extLst>
              </a:tr>
              <a:tr h="741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Outcomes-Driven:</a:t>
                      </a:r>
                      <a:r>
                        <a:rPr lang="en-US" dirty="0"/>
                        <a:t>  W</a:t>
                      </a:r>
                      <a:r>
                        <a:rPr lang="en-US" sz="1800" kern="1200" dirty="0">
                          <a:solidFill>
                            <a:schemeClr val="tx1"/>
                          </a:solidFill>
                          <a:effectLst/>
                          <a:latin typeface="+mn-lt"/>
                          <a:ea typeface="+mn-ea"/>
                          <a:cs typeface="+mn-cs"/>
                        </a:rPr>
                        <a:t>e work with the family team to contribute information about the individual or family progress observed in visits as well as information that may indicate the need to closely monitor or adapt service goals and support optimal outcomes for safety, permanence, and well-being.</a:t>
                      </a:r>
                      <a:endParaRPr lang="en-US" dirty="0"/>
                    </a:p>
                  </a:txBody>
                  <a:tcPr/>
                </a:tc>
                <a:extLst>
                  <a:ext uri="{0D108BD9-81ED-4DB2-BD59-A6C34878D82A}">
                    <a16:rowId xmlns:a16="http://schemas.microsoft.com/office/drawing/2014/main" val="1307391250"/>
                  </a:ext>
                </a:extLst>
              </a:tr>
              <a:tr h="741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Individualized &amp; Strengths-Based:</a:t>
                      </a:r>
                      <a:r>
                        <a:rPr lang="en-US" dirty="0"/>
                        <a:t>  W</a:t>
                      </a:r>
                      <a:r>
                        <a:rPr lang="en-US" sz="1800" kern="1200" dirty="0">
                          <a:solidFill>
                            <a:schemeClr val="tx1"/>
                          </a:solidFill>
                          <a:effectLst/>
                          <a:latin typeface="+mn-lt"/>
                          <a:ea typeface="+mn-ea"/>
                          <a:cs typeface="+mn-cs"/>
                        </a:rPr>
                        <a:t>e interpret individual and family behavioral as strengths in the context of their trauma; acknowledge each youth, child, or emerging adult in our care as unique and requiring customized attention and support; and voice these specific needs on their behalf as a valuable member of the family team.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780700628"/>
                  </a:ext>
                </a:extLst>
              </a:tr>
            </a:tbl>
          </a:graphicData>
        </a:graphic>
      </p:graphicFrame>
    </p:spTree>
    <p:extLst>
      <p:ext uri="{BB962C8B-B14F-4D97-AF65-F5344CB8AC3E}">
        <p14:creationId xmlns:p14="http://schemas.microsoft.com/office/powerpoint/2010/main" val="2943822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4E5C3F7C-9886-4C4D-A226-690891DD6E98}"/>
              </a:ext>
            </a:extLst>
          </p:cNvPr>
          <p:cNvGraphicFramePr>
            <a:graphicFrameLocks noGrp="1"/>
          </p:cNvGraphicFramePr>
          <p:nvPr>
            <p:ph idx="1"/>
            <p:extLst>
              <p:ext uri="{D42A27DB-BD31-4B8C-83A1-F6EECF244321}">
                <p14:modId xmlns:p14="http://schemas.microsoft.com/office/powerpoint/2010/main" val="1258159777"/>
              </p:ext>
            </p:extLst>
          </p:nvPr>
        </p:nvGraphicFramePr>
        <p:xfrm>
          <a:off x="609600" y="1485900"/>
          <a:ext cx="10972800" cy="3603716"/>
        </p:xfrm>
        <a:graphic>
          <a:graphicData uri="http://schemas.openxmlformats.org/drawingml/2006/table">
            <a:tbl>
              <a:tblPr firstRow="1" bandRow="1">
                <a:tableStyleId>{5940675A-B579-460E-94D1-54222C63F5DA}</a:tableStyleId>
              </a:tblPr>
              <a:tblGrid>
                <a:gridCol w="10972800">
                  <a:extLst>
                    <a:ext uri="{9D8B030D-6E8A-4147-A177-3AD203B41FA5}">
                      <a16:colId xmlns:a16="http://schemas.microsoft.com/office/drawing/2014/main" val="1014835867"/>
                    </a:ext>
                  </a:extLst>
                </a:gridCol>
              </a:tblGrid>
              <a:tr h="4191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t>Resource Parent Profile: IPM Principles in Practice</a:t>
                      </a:r>
                    </a:p>
                  </a:txBody>
                  <a:tcPr>
                    <a:solidFill>
                      <a:schemeClr val="accent2">
                        <a:lumMod val="40000"/>
                        <a:lumOff val="60000"/>
                      </a:schemeClr>
                    </a:solidFill>
                  </a:tcPr>
                </a:tc>
                <a:extLst>
                  <a:ext uri="{0D108BD9-81ED-4DB2-BD59-A6C34878D82A}">
                    <a16:rowId xmlns:a16="http://schemas.microsoft.com/office/drawing/2014/main" val="1947098812"/>
                  </a:ext>
                </a:extLst>
              </a:tr>
              <a:tr h="9341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dirty="0"/>
                        <a:t>Culturally &amp; Linguistically Responsive:</a:t>
                      </a:r>
                      <a:r>
                        <a:rPr lang="en-US" sz="1900" dirty="0"/>
                        <a:t>  W</a:t>
                      </a:r>
                      <a:r>
                        <a:rPr lang="en-US" sz="1900" kern="1200" dirty="0">
                          <a:solidFill>
                            <a:schemeClr val="tx1"/>
                          </a:solidFill>
                          <a:effectLst/>
                          <a:latin typeface="+mn-lt"/>
                          <a:ea typeface="+mn-ea"/>
                          <a:cs typeface="+mn-cs"/>
                        </a:rPr>
                        <a:t>e attune and respond to the individual/family’s preferred language and cultural needs, encourage children, youth, and emerging adults to share their values, beliefs, and traditions with us so we can  honor and celebrate them accordingly.</a:t>
                      </a:r>
                      <a:endParaRPr lang="en-US" sz="1900" dirty="0"/>
                    </a:p>
                  </a:txBody>
                  <a:tcPr/>
                </a:tc>
                <a:extLst>
                  <a:ext uri="{0D108BD9-81ED-4DB2-BD59-A6C34878D82A}">
                    <a16:rowId xmlns:a16="http://schemas.microsoft.com/office/drawing/2014/main" val="720484387"/>
                  </a:ext>
                </a:extLst>
              </a:tr>
              <a:tr h="9126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chemeClr val="tx1"/>
                          </a:solidFill>
                          <a:effectLst/>
                          <a:latin typeface="+mn-lt"/>
                          <a:ea typeface="+mn-ea"/>
                          <a:cs typeface="+mn-cs"/>
                        </a:rPr>
                        <a:t>Community-Focused: </a:t>
                      </a:r>
                      <a:r>
                        <a:rPr lang="en-US" sz="1900" kern="1200" dirty="0">
                          <a:solidFill>
                            <a:schemeClr val="tx1"/>
                          </a:solidFill>
                          <a:effectLst/>
                          <a:latin typeface="+mn-lt"/>
                          <a:ea typeface="+mn-ea"/>
                          <a:cs typeface="+mn-cs"/>
                        </a:rPr>
                        <a:t> We work with the family team and community supports to collaboratively support the children, youth, and emerging adults in our care as well as seek their assistance during planning and making decisions pertaining to their care.</a:t>
                      </a:r>
                      <a:endParaRPr lang="en-US" sz="1900" dirty="0"/>
                    </a:p>
                  </a:txBody>
                  <a:tcPr/>
                </a:tc>
                <a:extLst>
                  <a:ext uri="{0D108BD9-81ED-4DB2-BD59-A6C34878D82A}">
                    <a16:rowId xmlns:a16="http://schemas.microsoft.com/office/drawing/2014/main" val="4199867722"/>
                  </a:ext>
                </a:extLst>
              </a:tr>
              <a:tr h="11043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chemeClr val="tx1"/>
                          </a:solidFill>
                          <a:effectLst/>
                          <a:latin typeface="+mn-lt"/>
                          <a:ea typeface="+mn-ea"/>
                          <a:cs typeface="+mn-cs"/>
                        </a:rPr>
                        <a:t>Safe, Engaged and Well-Prepared Professional</a:t>
                      </a:r>
                      <a:r>
                        <a:rPr lang="en-US" sz="1900" kern="1200" dirty="0">
                          <a:solidFill>
                            <a:schemeClr val="tx1"/>
                          </a:solidFill>
                          <a:effectLst/>
                          <a:latin typeface="+mn-lt"/>
                          <a:ea typeface="+mn-ea"/>
                          <a:cs typeface="+mn-cs"/>
                        </a:rPr>
                        <a:t> </a:t>
                      </a:r>
                      <a:r>
                        <a:rPr lang="en-US" sz="1900" b="1" kern="1200" dirty="0">
                          <a:solidFill>
                            <a:schemeClr val="tx1"/>
                          </a:solidFill>
                          <a:effectLst/>
                          <a:latin typeface="+mn-lt"/>
                          <a:ea typeface="+mn-ea"/>
                          <a:cs typeface="+mn-cs"/>
                        </a:rPr>
                        <a:t>Workforce: </a:t>
                      </a:r>
                      <a:r>
                        <a:rPr lang="en-US" sz="1900" kern="1200" dirty="0">
                          <a:solidFill>
                            <a:schemeClr val="tx1"/>
                          </a:solidFill>
                          <a:effectLst/>
                          <a:latin typeface="+mn-lt"/>
                          <a:ea typeface="+mn-ea"/>
                          <a:cs typeface="+mn-cs"/>
                        </a:rPr>
                        <a:t> We demonstrate our values of collaboration, advocacy, respect and empowerment with individuals and families and when we routinely consult our colleagues and DSS staff for support when we experience challenging situations. </a:t>
                      </a:r>
                    </a:p>
                  </a:txBody>
                  <a:tcPr/>
                </a:tc>
                <a:extLst>
                  <a:ext uri="{0D108BD9-81ED-4DB2-BD59-A6C34878D82A}">
                    <a16:rowId xmlns:a16="http://schemas.microsoft.com/office/drawing/2014/main" val="1307391250"/>
                  </a:ext>
                </a:extLst>
              </a:tr>
            </a:tbl>
          </a:graphicData>
        </a:graphic>
      </p:graphicFrame>
    </p:spTree>
    <p:extLst>
      <p:ext uri="{BB962C8B-B14F-4D97-AF65-F5344CB8AC3E}">
        <p14:creationId xmlns:p14="http://schemas.microsoft.com/office/powerpoint/2010/main" val="2987649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15A3-12BC-4443-BA40-7595FA28A645}"/>
              </a:ext>
            </a:extLst>
          </p:cNvPr>
          <p:cNvSpPr>
            <a:spLocks noGrp="1"/>
          </p:cNvSpPr>
          <p:nvPr>
            <p:ph type="title"/>
          </p:nvPr>
        </p:nvSpPr>
        <p:spPr>
          <a:xfrm>
            <a:off x="609600" y="1231900"/>
            <a:ext cx="10972800" cy="1143000"/>
          </a:xfrm>
        </p:spPr>
        <p:txBody>
          <a:bodyPr>
            <a:noAutofit/>
          </a:bodyPr>
          <a:lstStyle/>
          <a:p>
            <a:r>
              <a:rPr lang="en-US" sz="3600" b="1" dirty="0">
                <a:effectLst/>
                <a:latin typeface="Calibri" panose="020F0502020204030204" pitchFamily="34" charset="0"/>
                <a:ea typeface="Calibri" panose="020F0502020204030204" pitchFamily="34" charset="0"/>
              </a:rPr>
              <a:t>IPM Practice Profile: Teaming to Promote Partnerships between Families of Origin, Resource Parents and Workers</a:t>
            </a:r>
            <a:br>
              <a:rPr lang="en-US" sz="3600" dirty="0">
                <a:effectLst/>
                <a:latin typeface="Calibri" panose="020F0502020204030204" pitchFamily="34" charset="0"/>
                <a:ea typeface="Calibri" panose="020F0502020204030204" pitchFamily="34" charset="0"/>
              </a:rPr>
            </a:br>
            <a:endParaRPr lang="en-US" sz="3600" dirty="0"/>
          </a:p>
        </p:txBody>
      </p:sp>
      <p:sp>
        <p:nvSpPr>
          <p:cNvPr id="3" name="Content Placeholder 2">
            <a:extLst>
              <a:ext uri="{FF2B5EF4-FFF2-40B4-BE49-F238E27FC236}">
                <a16:creationId xmlns:a16="http://schemas.microsoft.com/office/drawing/2014/main" id="{2A7CB10D-F96E-476B-A962-2E767D765E0F}"/>
              </a:ext>
            </a:extLst>
          </p:cNvPr>
          <p:cNvSpPr>
            <a:spLocks noGrp="1"/>
          </p:cNvSpPr>
          <p:nvPr>
            <p:ph idx="1"/>
          </p:nvPr>
        </p:nvSpPr>
        <p:spPr>
          <a:xfrm>
            <a:off x="723900" y="2374900"/>
            <a:ext cx="10972800" cy="4127500"/>
          </a:xfrm>
        </p:spPr>
        <p:txBody>
          <a:bodyPr>
            <a:normAutofit lnSpcReduction="10000"/>
          </a:bodyPr>
          <a:lstStyle/>
          <a:p>
            <a:pPr marL="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rPr>
              <a:t>Teaming is a </a:t>
            </a:r>
            <a:r>
              <a:rPr lang="en-US" sz="2000" u="sng" dirty="0">
                <a:effectLst/>
                <a:latin typeface="Calibri" panose="020F0502020204030204" pitchFamily="34" charset="0"/>
                <a:ea typeface="Calibri" panose="020F0502020204030204" pitchFamily="34" charset="0"/>
              </a:rPr>
              <a:t>centerpiece  practice</a:t>
            </a:r>
            <a:r>
              <a:rPr lang="en-US" sz="2000" dirty="0">
                <a:effectLst/>
                <a:latin typeface="Calibri" panose="020F0502020204030204" pitchFamily="34" charset="0"/>
                <a:ea typeface="Calibri" panose="020F0502020204030204" pitchFamily="34" charset="0"/>
              </a:rPr>
              <a:t> within the Integrated Practice Model (IPM), and an essential means of partnering with children, youth and families to ensuring safety, well-being and timely reunification/permanency.   </a:t>
            </a:r>
          </a:p>
          <a:p>
            <a:pPr>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rPr>
              <a:t>The Department collaborates with and supports both parents and resource parents.  Resource and birth parents should be fully and equally represented, informed, and engaged to support children, youth, and their families and support systems.  </a:t>
            </a:r>
          </a:p>
          <a:p>
            <a:pPr>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rPr>
              <a:t>As a team, resource parents and birth parents along with the support of the Local Departments of Social Services should be involved in developing goals, addressing concerns, assessing progress, shared decision-making, and creating plans that build upon individual and family strengths, resiliency and other protective factors.  </a:t>
            </a:r>
          </a:p>
          <a:p>
            <a:pPr>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rPr>
              <a:t>Fostering the partnership between resource parents and birth parents promotes transparency, inclusion, and accountability.  </a:t>
            </a:r>
          </a:p>
          <a:p>
            <a:pPr marL="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endParaRPr>
          </a:p>
          <a:p>
            <a:pPr marL="0" marR="0" indent="0">
              <a:lnSpc>
                <a:spcPct val="107000"/>
              </a:lnSpc>
              <a:spcBef>
                <a:spcPts val="0"/>
              </a:spcBef>
              <a:spcAft>
                <a:spcPts val="800"/>
              </a:spcAft>
              <a:buNone/>
            </a:pPr>
            <a:endParaRPr lang="en-US" sz="2000" dirty="0"/>
          </a:p>
        </p:txBody>
      </p:sp>
    </p:spTree>
    <p:extLst>
      <p:ext uri="{BB962C8B-B14F-4D97-AF65-F5344CB8AC3E}">
        <p14:creationId xmlns:p14="http://schemas.microsoft.com/office/powerpoint/2010/main" val="3292613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15A3-12BC-4443-BA40-7595FA28A645}"/>
              </a:ext>
            </a:extLst>
          </p:cNvPr>
          <p:cNvSpPr>
            <a:spLocks noGrp="1"/>
          </p:cNvSpPr>
          <p:nvPr>
            <p:ph type="title"/>
          </p:nvPr>
        </p:nvSpPr>
        <p:spPr>
          <a:xfrm>
            <a:off x="609600" y="1231900"/>
            <a:ext cx="10972800" cy="1143000"/>
          </a:xfrm>
        </p:spPr>
        <p:txBody>
          <a:bodyPr>
            <a:noAutofit/>
          </a:bodyPr>
          <a:lstStyle/>
          <a:p>
            <a:r>
              <a:rPr lang="en-US" sz="3600" b="1" dirty="0">
                <a:effectLst/>
                <a:latin typeface="Calibri" panose="020F0502020204030204" pitchFamily="34" charset="0"/>
                <a:ea typeface="Calibri" panose="020F0502020204030204" pitchFamily="34" charset="0"/>
              </a:rPr>
              <a:t>Teaming to Promote Partnerships between Families of Origin, Resource Parents and Workers Practice Profile</a:t>
            </a:r>
            <a:br>
              <a:rPr lang="en-US" sz="3600" dirty="0">
                <a:effectLst/>
                <a:latin typeface="Calibri" panose="020F0502020204030204" pitchFamily="34" charset="0"/>
                <a:ea typeface="Calibri" panose="020F0502020204030204" pitchFamily="34" charset="0"/>
              </a:rPr>
            </a:br>
            <a:endParaRPr lang="en-US" sz="3600" dirty="0"/>
          </a:p>
        </p:txBody>
      </p:sp>
      <p:sp>
        <p:nvSpPr>
          <p:cNvPr id="3" name="Content Placeholder 2">
            <a:extLst>
              <a:ext uri="{FF2B5EF4-FFF2-40B4-BE49-F238E27FC236}">
                <a16:creationId xmlns:a16="http://schemas.microsoft.com/office/drawing/2014/main" id="{2A7CB10D-F96E-476B-A962-2E767D765E0F}"/>
              </a:ext>
            </a:extLst>
          </p:cNvPr>
          <p:cNvSpPr>
            <a:spLocks noGrp="1"/>
          </p:cNvSpPr>
          <p:nvPr>
            <p:ph idx="1"/>
          </p:nvPr>
        </p:nvSpPr>
        <p:spPr>
          <a:xfrm>
            <a:off x="723900" y="2374900"/>
            <a:ext cx="10972800" cy="4127500"/>
          </a:xfrm>
        </p:spPr>
        <p:txBody>
          <a:bodyPr>
            <a:normAutofit/>
          </a:bodyPr>
          <a:lstStyle/>
          <a:p>
            <a:pPr marL="0" marR="0" indent="0">
              <a:lnSpc>
                <a:spcPct val="107000"/>
              </a:lnSpc>
              <a:spcBef>
                <a:spcPts val="0"/>
              </a:spcBef>
              <a:spcAft>
                <a:spcPts val="800"/>
              </a:spcAft>
              <a:buNone/>
            </a:pPr>
            <a:r>
              <a:rPr lang="en-US" sz="2000" dirty="0">
                <a:effectLst/>
                <a:ea typeface="Calibri" panose="020F0502020204030204" pitchFamily="34" charset="0"/>
              </a:rPr>
              <a:t>Our </a:t>
            </a:r>
            <a:r>
              <a:rPr lang="en-US" sz="2000" b="1" dirty="0">
                <a:effectLst/>
                <a:ea typeface="Calibri" panose="020F0502020204030204" pitchFamily="34" charset="0"/>
              </a:rPr>
              <a:t>Goals</a:t>
            </a:r>
            <a:r>
              <a:rPr lang="en-US" sz="2000" dirty="0">
                <a:effectLst/>
                <a:ea typeface="Calibri" panose="020F0502020204030204" pitchFamily="34" charset="0"/>
              </a:rPr>
              <a:t> in teaming between Local Department staff, resource parents and birth parents are to:</a:t>
            </a:r>
          </a:p>
          <a:p>
            <a:pPr marL="342900" marR="0" lvl="0" indent="-342900">
              <a:lnSpc>
                <a:spcPct val="107000"/>
              </a:lnSpc>
              <a:spcBef>
                <a:spcPts val="0"/>
              </a:spcBef>
              <a:spcAft>
                <a:spcPts val="0"/>
              </a:spcAft>
              <a:buFont typeface="Arial" panose="020B0604020202020204" pitchFamily="34" charset="0"/>
              <a:buChar char="●"/>
            </a:pPr>
            <a:r>
              <a:rPr lang="en-US" sz="2000" u="none" strike="noStrike" dirty="0">
                <a:effectLst/>
                <a:ea typeface="Calibri" panose="020F0502020204030204" pitchFamily="34" charset="0"/>
              </a:rPr>
              <a:t>C</a:t>
            </a:r>
            <a:r>
              <a:rPr lang="en-US" sz="2000" u="none" strike="noStrike" dirty="0">
                <a:solidFill>
                  <a:srgbClr val="000000"/>
                </a:solidFill>
                <a:effectLst/>
                <a:ea typeface="Calibri" panose="020F0502020204030204" pitchFamily="34" charset="0"/>
              </a:rPr>
              <a:t>reate a safe and supportive </a:t>
            </a:r>
            <a:r>
              <a:rPr lang="en-US" sz="2000" u="none" strike="noStrike" dirty="0">
                <a:effectLst/>
                <a:ea typeface="Calibri" panose="020F0502020204030204" pitchFamily="34" charset="0"/>
              </a:rPr>
              <a:t>environment for children, youth and emerging adults.</a:t>
            </a:r>
          </a:p>
          <a:p>
            <a:pPr marL="342900" marR="0" lvl="0" indent="-342900">
              <a:lnSpc>
                <a:spcPct val="107000"/>
              </a:lnSpc>
              <a:spcBef>
                <a:spcPts val="0"/>
              </a:spcBef>
              <a:spcAft>
                <a:spcPts val="0"/>
              </a:spcAft>
              <a:buFont typeface="Arial" panose="020B0604020202020204" pitchFamily="34" charset="0"/>
              <a:buChar char="●"/>
            </a:pPr>
            <a:r>
              <a:rPr lang="en-US" sz="2000" u="none" strike="noStrike" dirty="0">
                <a:effectLst/>
                <a:ea typeface="Calibri" panose="020F0502020204030204" pitchFamily="34" charset="0"/>
              </a:rPr>
              <a:t>Participate in Comfort Calls, Icebreakers and Continuum of Contact to promote support and communicate needs of children and youth</a:t>
            </a:r>
          </a:p>
          <a:p>
            <a:pPr marL="342900" marR="0" lvl="0" indent="-342900">
              <a:lnSpc>
                <a:spcPct val="107000"/>
              </a:lnSpc>
              <a:spcBef>
                <a:spcPts val="0"/>
              </a:spcBef>
              <a:spcAft>
                <a:spcPts val="0"/>
              </a:spcAft>
              <a:buFont typeface="Arial" panose="020B0604020202020204" pitchFamily="34" charset="0"/>
              <a:buChar char="●"/>
            </a:pPr>
            <a:r>
              <a:rPr lang="en-US" sz="2000" u="none" strike="noStrike" dirty="0">
                <a:effectLst/>
                <a:ea typeface="Calibri" panose="020F0502020204030204" pitchFamily="34" charset="0"/>
              </a:rPr>
              <a:t>Build a trusting and supportive relationship with families and family supports.</a:t>
            </a:r>
          </a:p>
          <a:p>
            <a:pPr marL="342900" marR="0" lvl="0" indent="-342900">
              <a:lnSpc>
                <a:spcPct val="107000"/>
              </a:lnSpc>
              <a:spcBef>
                <a:spcPts val="0"/>
              </a:spcBef>
              <a:spcAft>
                <a:spcPts val="0"/>
              </a:spcAft>
              <a:buFont typeface="Arial" panose="020B0604020202020204" pitchFamily="34" charset="0"/>
              <a:buChar char="●"/>
            </a:pPr>
            <a:r>
              <a:rPr lang="en-US" sz="2000" dirty="0">
                <a:effectLst/>
                <a:ea typeface="Noto Sans Symbols"/>
                <a:cs typeface="Noto Sans Symbols"/>
              </a:rPr>
              <a:t>Be equipped with knowledge and training to address the complex needs of children &amp; youth in care;</a:t>
            </a:r>
          </a:p>
          <a:p>
            <a:pPr marL="342900" marR="0" lvl="0" indent="-342900">
              <a:lnSpc>
                <a:spcPct val="107000"/>
              </a:lnSpc>
              <a:spcBef>
                <a:spcPts val="0"/>
              </a:spcBef>
              <a:spcAft>
                <a:spcPts val="0"/>
              </a:spcAft>
              <a:buFont typeface="Arial" panose="020B0604020202020204" pitchFamily="34" charset="0"/>
              <a:buChar char="●"/>
            </a:pPr>
            <a:r>
              <a:rPr lang="en-US" sz="2000" dirty="0">
                <a:effectLst/>
                <a:ea typeface="Noto Sans Symbols"/>
                <a:cs typeface="Noto Sans Symbols"/>
              </a:rPr>
              <a:t>Develop relationships with birth parents to provide support and mentorship as needed.</a:t>
            </a:r>
          </a:p>
          <a:p>
            <a:pPr marL="342900" marR="0" lvl="0" indent="-342900">
              <a:lnSpc>
                <a:spcPct val="107000"/>
              </a:lnSpc>
              <a:spcBef>
                <a:spcPts val="0"/>
              </a:spcBef>
              <a:spcAft>
                <a:spcPts val="0"/>
              </a:spcAft>
              <a:buFont typeface="Arial" panose="020B0604020202020204" pitchFamily="34" charset="0"/>
              <a:buChar char="●"/>
            </a:pPr>
            <a:r>
              <a:rPr lang="en-US" sz="2000" dirty="0">
                <a:effectLst/>
                <a:ea typeface="Noto Sans Symbols"/>
                <a:cs typeface="Noto Sans Symbols"/>
              </a:rPr>
              <a:t>Advocate needs, concerns, and strengths of children, youth and emerging adults in the care of resource parents and work together in the development of permanency plans.</a:t>
            </a:r>
          </a:p>
          <a:p>
            <a:pPr marL="342900" marR="0" lvl="0" indent="-342900">
              <a:lnSpc>
                <a:spcPct val="107000"/>
              </a:lnSpc>
              <a:spcBef>
                <a:spcPts val="0"/>
              </a:spcBef>
              <a:spcAft>
                <a:spcPts val="0"/>
              </a:spcAft>
              <a:buFont typeface="Arial" panose="020B0604020202020204" pitchFamily="34" charset="0"/>
              <a:buChar char="●"/>
            </a:pPr>
            <a:r>
              <a:rPr lang="en-US" sz="2000" dirty="0">
                <a:effectLst/>
                <a:ea typeface="Calibri" panose="020F0502020204030204" pitchFamily="34" charset="0"/>
              </a:rPr>
              <a:t>Partner during visits to model and support useful parenting strategies, share knowledge of children and youth needs, and promote reunification.</a:t>
            </a:r>
            <a:endParaRPr lang="en-US" sz="2000" dirty="0"/>
          </a:p>
        </p:txBody>
      </p:sp>
    </p:spTree>
    <p:extLst>
      <p:ext uri="{BB962C8B-B14F-4D97-AF65-F5344CB8AC3E}">
        <p14:creationId xmlns:p14="http://schemas.microsoft.com/office/powerpoint/2010/main" val="750665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4E5C3F7C-9886-4C4D-A226-690891DD6E98}"/>
              </a:ext>
            </a:extLst>
          </p:cNvPr>
          <p:cNvGraphicFramePr>
            <a:graphicFrameLocks noGrp="1"/>
          </p:cNvGraphicFramePr>
          <p:nvPr>
            <p:ph idx="1"/>
            <p:extLst>
              <p:ext uri="{D42A27DB-BD31-4B8C-83A1-F6EECF244321}">
                <p14:modId xmlns:p14="http://schemas.microsoft.com/office/powerpoint/2010/main" val="2342917049"/>
              </p:ext>
            </p:extLst>
          </p:nvPr>
        </p:nvGraphicFramePr>
        <p:xfrm>
          <a:off x="596900" y="1638300"/>
          <a:ext cx="10972800" cy="4607560"/>
        </p:xfrm>
        <a:graphic>
          <a:graphicData uri="http://schemas.openxmlformats.org/drawingml/2006/table">
            <a:tbl>
              <a:tblPr firstRow="1" bandRow="1">
                <a:tableStyleId>{5940675A-B579-460E-94D1-54222C63F5DA}</a:tableStyleId>
              </a:tblPr>
              <a:tblGrid>
                <a:gridCol w="10972800">
                  <a:extLst>
                    <a:ext uri="{9D8B030D-6E8A-4147-A177-3AD203B41FA5}">
                      <a16:colId xmlns:a16="http://schemas.microsoft.com/office/drawing/2014/main" val="1014835867"/>
                    </a:ext>
                  </a:extLst>
                </a:gridCol>
              </a:tblGrid>
              <a:tr h="6756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 </a:t>
                      </a:r>
                      <a:r>
                        <a:rPr lang="en-US" sz="3200" b="1" kern="1200" dirty="0">
                          <a:solidFill>
                            <a:schemeClr val="tx1"/>
                          </a:solidFill>
                          <a:effectLst/>
                          <a:latin typeface="+mn-lt"/>
                          <a:ea typeface="+mn-ea"/>
                          <a:cs typeface="+mn-cs"/>
                        </a:rPr>
                        <a:t>Teaming to Promote Partnerships: I</a:t>
                      </a:r>
                      <a:r>
                        <a:rPr lang="en-US" sz="3200" b="1" dirty="0"/>
                        <a:t>PM Principles in Practice</a:t>
                      </a:r>
                    </a:p>
                  </a:txBody>
                  <a:tcPr>
                    <a:solidFill>
                      <a:schemeClr val="tx2">
                        <a:lumMod val="20000"/>
                        <a:lumOff val="80000"/>
                      </a:schemeClr>
                    </a:solidFill>
                  </a:tcPr>
                </a:tc>
                <a:extLst>
                  <a:ext uri="{0D108BD9-81ED-4DB2-BD59-A6C34878D82A}">
                    <a16:rowId xmlns:a16="http://schemas.microsoft.com/office/drawing/2014/main" val="1947098812"/>
                  </a:ext>
                </a:extLst>
              </a:tr>
              <a:tr h="370840">
                <a:tc>
                  <a:txBody>
                    <a:bodyPr/>
                    <a:lstStyle/>
                    <a:p>
                      <a:r>
                        <a:rPr lang="en-US" b="1" dirty="0"/>
                        <a:t>Family-Centered:  </a:t>
                      </a:r>
                      <a:r>
                        <a:rPr lang="en-US" b="0" dirty="0"/>
                        <a:t>We</a:t>
                      </a:r>
                      <a:r>
                        <a:rPr lang="en-US" sz="1800" kern="1200" dirty="0">
                          <a:solidFill>
                            <a:schemeClr val="tx1"/>
                          </a:solidFill>
                          <a:effectLst/>
                          <a:latin typeface="+mn-lt"/>
                          <a:ea typeface="+mn-ea"/>
                          <a:cs typeface="+mn-cs"/>
                        </a:rPr>
                        <a:t> support children, youth, emerging adults and their birth families or families of origin by managing their needs and concerns as a member of the family team with the whole family and permanency plan in mind; supporting these needs during family and sibling visits; and by valuing and incorporating their opinions, insights, and wishes.</a:t>
                      </a:r>
                      <a:endParaRPr lang="en-US" dirty="0"/>
                    </a:p>
                  </a:txBody>
                  <a:tcPr/>
                </a:tc>
                <a:extLst>
                  <a:ext uri="{0D108BD9-81ED-4DB2-BD59-A6C34878D82A}">
                    <a16:rowId xmlns:a16="http://schemas.microsoft.com/office/drawing/2014/main" val="720484387"/>
                  </a:ext>
                </a:extLst>
              </a:tr>
              <a:tr h="741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tx1"/>
                          </a:solidFill>
                          <a:effectLst/>
                          <a:latin typeface="+mn-lt"/>
                          <a:ea typeface="+mn-ea"/>
                          <a:cs typeface="+mn-cs"/>
                        </a:rPr>
                        <a:t> </a:t>
                      </a:r>
                      <a:r>
                        <a:rPr lang="en-US" b="1" dirty="0"/>
                        <a:t>Trauma-Responsive:  </a:t>
                      </a:r>
                      <a:r>
                        <a:rPr lang="en-US" sz="1800" b="0" kern="1200" dirty="0">
                          <a:solidFill>
                            <a:schemeClr val="tx1"/>
                          </a:solidFill>
                          <a:effectLst/>
                          <a:latin typeface="+mn-lt"/>
                          <a:ea typeface="+mn-ea"/>
                          <a:cs typeface="+mn-cs"/>
                        </a:rPr>
                        <a:t>We</a:t>
                      </a:r>
                      <a:r>
                        <a:rPr lang="en-US" sz="1800" kern="1200" dirty="0">
                          <a:solidFill>
                            <a:schemeClr val="tx1"/>
                          </a:solidFill>
                          <a:effectLst/>
                          <a:latin typeface="+mn-lt"/>
                          <a:ea typeface="+mn-ea"/>
                          <a:cs typeface="+mn-cs"/>
                        </a:rPr>
                        <a:t> minimize re-traumatization of children and youth and identify conversations/topics that may cause a trauma reaction;  we plan for and appropriately attend to these responses if they occur during, before or after visits with family or siblings, or at other times when trauma reactions may potentially occur.</a:t>
                      </a:r>
                      <a:endParaRPr lang="en-US" dirty="0"/>
                    </a:p>
                  </a:txBody>
                  <a:tcPr/>
                </a:tc>
                <a:extLst>
                  <a:ext uri="{0D108BD9-81ED-4DB2-BD59-A6C34878D82A}">
                    <a16:rowId xmlns:a16="http://schemas.microsoft.com/office/drawing/2014/main" val="4199867722"/>
                  </a:ext>
                </a:extLst>
              </a:tr>
              <a:tr h="741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Outcomes-Driven:</a:t>
                      </a:r>
                      <a:r>
                        <a:rPr lang="en-US" dirty="0"/>
                        <a:t>  W</a:t>
                      </a:r>
                      <a:r>
                        <a:rPr lang="en-US" sz="1800" kern="1200" dirty="0">
                          <a:solidFill>
                            <a:schemeClr val="tx1"/>
                          </a:solidFill>
                          <a:effectLst/>
                          <a:latin typeface="+mn-lt"/>
                          <a:ea typeface="+mn-ea"/>
                          <a:cs typeface="+mn-cs"/>
                        </a:rPr>
                        <a:t>e work with the family team to contribute information about the individual or family progress observed in visits as well as information that may indicate the need to closely monitor or adapt service goals and support optimal outcomes for safety, permanence, and well-being.  </a:t>
                      </a:r>
                      <a:endParaRPr lang="en-US" dirty="0"/>
                    </a:p>
                  </a:txBody>
                  <a:tcPr/>
                </a:tc>
                <a:extLst>
                  <a:ext uri="{0D108BD9-81ED-4DB2-BD59-A6C34878D82A}">
                    <a16:rowId xmlns:a16="http://schemas.microsoft.com/office/drawing/2014/main" val="1307391250"/>
                  </a:ext>
                </a:extLst>
              </a:tr>
              <a:tr h="7416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Individualized &amp; Strengths-Based:</a:t>
                      </a:r>
                      <a:r>
                        <a:rPr lang="en-US" dirty="0"/>
                        <a:t>  W</a:t>
                      </a:r>
                      <a:r>
                        <a:rPr lang="en-US" sz="1800" kern="1200" dirty="0">
                          <a:solidFill>
                            <a:schemeClr val="tx1"/>
                          </a:solidFill>
                          <a:effectLst/>
                          <a:latin typeface="+mn-lt"/>
                          <a:ea typeface="+mn-ea"/>
                          <a:cs typeface="+mn-cs"/>
                        </a:rPr>
                        <a:t>e interpret individual and family behavioral as strengths in the context of their trauma; acknowledge each youth, child, or emerging adult in our care as unique and requiring customized attention and support; and voice these specific needs on their behalf as a valuable member of the family team. </a:t>
                      </a:r>
                      <a:endParaRPr lang="en-US" dirty="0"/>
                    </a:p>
                  </a:txBody>
                  <a:tcPr/>
                </a:tc>
                <a:extLst>
                  <a:ext uri="{0D108BD9-81ED-4DB2-BD59-A6C34878D82A}">
                    <a16:rowId xmlns:a16="http://schemas.microsoft.com/office/drawing/2014/main" val="780700628"/>
                  </a:ext>
                </a:extLst>
              </a:tr>
            </a:tbl>
          </a:graphicData>
        </a:graphic>
      </p:graphicFrame>
    </p:spTree>
    <p:extLst>
      <p:ext uri="{BB962C8B-B14F-4D97-AF65-F5344CB8AC3E}">
        <p14:creationId xmlns:p14="http://schemas.microsoft.com/office/powerpoint/2010/main" val="1786316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4E5C3F7C-9886-4C4D-A226-690891DD6E98}"/>
              </a:ext>
            </a:extLst>
          </p:cNvPr>
          <p:cNvGraphicFramePr>
            <a:graphicFrameLocks noGrp="1"/>
          </p:cNvGraphicFramePr>
          <p:nvPr>
            <p:ph idx="1"/>
            <p:extLst>
              <p:ext uri="{D42A27DB-BD31-4B8C-83A1-F6EECF244321}">
                <p14:modId xmlns:p14="http://schemas.microsoft.com/office/powerpoint/2010/main" val="4344317"/>
              </p:ext>
            </p:extLst>
          </p:nvPr>
        </p:nvGraphicFramePr>
        <p:xfrm>
          <a:off x="609600" y="1485900"/>
          <a:ext cx="10972800" cy="3893276"/>
        </p:xfrm>
        <a:graphic>
          <a:graphicData uri="http://schemas.openxmlformats.org/drawingml/2006/table">
            <a:tbl>
              <a:tblPr firstRow="1" bandRow="1">
                <a:tableStyleId>{5940675A-B579-460E-94D1-54222C63F5DA}</a:tableStyleId>
              </a:tblPr>
              <a:tblGrid>
                <a:gridCol w="10972800">
                  <a:extLst>
                    <a:ext uri="{9D8B030D-6E8A-4147-A177-3AD203B41FA5}">
                      <a16:colId xmlns:a16="http://schemas.microsoft.com/office/drawing/2014/main" val="1014835867"/>
                    </a:ext>
                  </a:extLst>
                </a:gridCol>
              </a:tblGrid>
              <a:tr h="4191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t>Teaming to Promote Partnerships: IPM Principles in Practice</a:t>
                      </a:r>
                    </a:p>
                  </a:txBody>
                  <a:tcPr>
                    <a:solidFill>
                      <a:schemeClr val="tx2">
                        <a:lumMod val="20000"/>
                        <a:lumOff val="80000"/>
                      </a:schemeClr>
                    </a:solidFill>
                  </a:tcPr>
                </a:tc>
                <a:extLst>
                  <a:ext uri="{0D108BD9-81ED-4DB2-BD59-A6C34878D82A}">
                    <a16:rowId xmlns:a16="http://schemas.microsoft.com/office/drawing/2014/main" val="1947098812"/>
                  </a:ext>
                </a:extLst>
              </a:tr>
              <a:tr h="9341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dirty="0"/>
                        <a:t>Culturally &amp; Linguistically Responsive:</a:t>
                      </a:r>
                      <a:r>
                        <a:rPr lang="en-US" sz="1900" dirty="0"/>
                        <a:t>  W</a:t>
                      </a:r>
                      <a:r>
                        <a:rPr lang="en-US" sz="1900" kern="1200" dirty="0">
                          <a:solidFill>
                            <a:schemeClr val="tx1"/>
                          </a:solidFill>
                          <a:effectLst/>
                          <a:latin typeface="+mn-lt"/>
                          <a:ea typeface="+mn-ea"/>
                          <a:cs typeface="+mn-cs"/>
                        </a:rPr>
                        <a:t>e attune and respond to the individual/family’s preferred language and cultural needs, encourage children, youth, and emerging adults to share their values, beliefs, and traditions with us so we can  honor and celebrate them accordingly.</a:t>
                      </a:r>
                      <a:endParaRPr lang="en-US" sz="1900" dirty="0"/>
                    </a:p>
                  </a:txBody>
                  <a:tcPr/>
                </a:tc>
                <a:extLst>
                  <a:ext uri="{0D108BD9-81ED-4DB2-BD59-A6C34878D82A}">
                    <a16:rowId xmlns:a16="http://schemas.microsoft.com/office/drawing/2014/main" val="720484387"/>
                  </a:ext>
                </a:extLst>
              </a:tr>
              <a:tr h="9126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chemeClr val="tx1"/>
                          </a:solidFill>
                          <a:effectLst/>
                          <a:latin typeface="+mn-lt"/>
                          <a:ea typeface="+mn-ea"/>
                          <a:cs typeface="+mn-cs"/>
                        </a:rPr>
                        <a:t>Community-Focused: </a:t>
                      </a:r>
                      <a:r>
                        <a:rPr lang="en-US" sz="1900" kern="1200" dirty="0">
                          <a:solidFill>
                            <a:schemeClr val="tx1"/>
                          </a:solidFill>
                          <a:effectLst/>
                          <a:latin typeface="+mn-lt"/>
                          <a:ea typeface="+mn-ea"/>
                          <a:cs typeface="+mn-cs"/>
                        </a:rPr>
                        <a:t> We work in partnership with the birth parent’s and family’s natural community; we communicate knowledge of additional resources that may be useful to the family team, and engage community supports in planning and decision-making to collaboratively support children, youth, and emerging adults in care.</a:t>
                      </a:r>
                      <a:endParaRPr lang="en-US" sz="1900" dirty="0"/>
                    </a:p>
                  </a:txBody>
                  <a:tcPr/>
                </a:tc>
                <a:extLst>
                  <a:ext uri="{0D108BD9-81ED-4DB2-BD59-A6C34878D82A}">
                    <a16:rowId xmlns:a16="http://schemas.microsoft.com/office/drawing/2014/main" val="4199867722"/>
                  </a:ext>
                </a:extLst>
              </a:tr>
              <a:tr h="11043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chemeClr val="tx1"/>
                          </a:solidFill>
                          <a:effectLst/>
                          <a:latin typeface="+mn-lt"/>
                          <a:ea typeface="+mn-ea"/>
                          <a:cs typeface="+mn-cs"/>
                        </a:rPr>
                        <a:t>Safe, Engaged and Well-Prepared Professional</a:t>
                      </a:r>
                      <a:r>
                        <a:rPr lang="en-US" sz="1900" kern="1200" dirty="0">
                          <a:solidFill>
                            <a:schemeClr val="tx1"/>
                          </a:solidFill>
                          <a:effectLst/>
                          <a:latin typeface="+mn-lt"/>
                          <a:ea typeface="+mn-ea"/>
                          <a:cs typeface="+mn-cs"/>
                        </a:rPr>
                        <a:t> </a:t>
                      </a:r>
                      <a:r>
                        <a:rPr lang="en-US" sz="1900" b="1" kern="1200" dirty="0">
                          <a:solidFill>
                            <a:schemeClr val="tx1"/>
                          </a:solidFill>
                          <a:effectLst/>
                          <a:latin typeface="+mn-lt"/>
                          <a:ea typeface="+mn-ea"/>
                          <a:cs typeface="+mn-cs"/>
                        </a:rPr>
                        <a:t>Workforce: </a:t>
                      </a:r>
                      <a:r>
                        <a:rPr lang="en-US" sz="1900" kern="1200" dirty="0">
                          <a:solidFill>
                            <a:schemeClr val="tx1"/>
                          </a:solidFill>
                          <a:effectLst/>
                          <a:latin typeface="+mn-lt"/>
                          <a:ea typeface="+mn-ea"/>
                          <a:cs typeface="+mn-cs"/>
                        </a:rPr>
                        <a:t> We demonstrate our values of Collaboration, Advocacy, Respect and Empowerment with individuals and families and routinely consult our colleagues and DSS staff for support when we experience challenging situations. </a:t>
                      </a:r>
                    </a:p>
                  </a:txBody>
                  <a:tcPr/>
                </a:tc>
                <a:extLst>
                  <a:ext uri="{0D108BD9-81ED-4DB2-BD59-A6C34878D82A}">
                    <a16:rowId xmlns:a16="http://schemas.microsoft.com/office/drawing/2014/main" val="1307391250"/>
                  </a:ext>
                </a:extLst>
              </a:tr>
            </a:tbl>
          </a:graphicData>
        </a:graphic>
      </p:graphicFrame>
    </p:spTree>
    <p:extLst>
      <p:ext uri="{BB962C8B-B14F-4D97-AF65-F5344CB8AC3E}">
        <p14:creationId xmlns:p14="http://schemas.microsoft.com/office/powerpoint/2010/main" val="2944864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10972800" cy="850900"/>
          </a:xfrm>
        </p:spPr>
        <p:txBody>
          <a:bodyPr>
            <a:normAutofit/>
          </a:bodyPr>
          <a:lstStyle/>
          <a:p>
            <a:r>
              <a:rPr lang="en-US" dirty="0"/>
              <a:t>Desired Outcomes</a:t>
            </a:r>
          </a:p>
        </p:txBody>
      </p:sp>
      <p:sp>
        <p:nvSpPr>
          <p:cNvPr id="3" name="Content Placeholder 2"/>
          <p:cNvSpPr>
            <a:spLocks noGrp="1"/>
          </p:cNvSpPr>
          <p:nvPr>
            <p:ph idx="1"/>
          </p:nvPr>
        </p:nvSpPr>
        <p:spPr>
          <a:xfrm>
            <a:off x="609600" y="2006600"/>
            <a:ext cx="10972800" cy="3759200"/>
          </a:xfrm>
        </p:spPr>
        <p:txBody>
          <a:bodyPr>
            <a:normAutofit fontScale="62500" lnSpcReduction="20000"/>
          </a:bodyPr>
          <a:lstStyle/>
          <a:p>
            <a:r>
              <a:rPr lang="en-US" sz="3000" dirty="0"/>
              <a:t>Participants will gain an understanding of Maryland’s Integrated Practice Model (IPM) and Families First Prevention and Services Act; two important practice and policy shifts in Maryland’s child welfare system and what these policy and practice shifts mean for Resource Parents.</a:t>
            </a:r>
          </a:p>
          <a:p>
            <a:endParaRPr lang="en-US" sz="3000" dirty="0"/>
          </a:p>
          <a:p>
            <a:r>
              <a:rPr lang="en-US" sz="3000" dirty="0"/>
              <a:t>Participants will become familiar with the Integrated Practice Model and its  the “Resource Parent Practice Profile” and “Teaming between Resource Parents, Families of Origin and Workers Practice Profile.”</a:t>
            </a:r>
          </a:p>
          <a:p>
            <a:endParaRPr lang="en-US" sz="3000" dirty="0"/>
          </a:p>
          <a:p>
            <a:r>
              <a:rPr lang="en-US" sz="3000" dirty="0"/>
              <a:t>Participants will learn more about how resource parents, families of origin and workers can team together to achieve safety, permanency and well-being for children and vulnerable adults.</a:t>
            </a:r>
          </a:p>
          <a:p>
            <a:endParaRPr lang="en-US" sz="3000" dirty="0"/>
          </a:p>
          <a:p>
            <a:r>
              <a:rPr lang="en-US" sz="3000" dirty="0"/>
              <a:t>Participants will have the opportunity to discuss barriers, strategies and opportunities to operationalize the IPM and the practice profiles pertaining to resource parents.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B0522-7582-4067-8B0D-17F6241CB1F1}"/>
              </a:ext>
            </a:extLst>
          </p:cNvPr>
          <p:cNvSpPr>
            <a:spLocks noGrp="1"/>
          </p:cNvSpPr>
          <p:nvPr>
            <p:ph type="title"/>
          </p:nvPr>
        </p:nvSpPr>
        <p:spPr>
          <a:xfrm>
            <a:off x="609600" y="901700"/>
            <a:ext cx="10972800" cy="1143000"/>
          </a:xfrm>
        </p:spPr>
        <p:txBody>
          <a:bodyPr>
            <a:normAutofit fontScale="90000"/>
          </a:bodyPr>
          <a:lstStyle/>
          <a:p>
            <a:r>
              <a:rPr lang="en-US" dirty="0"/>
              <a:t>Where are there opportunities for Resource Parents to partner and team with families and LDSS?</a:t>
            </a:r>
          </a:p>
        </p:txBody>
      </p:sp>
      <p:sp>
        <p:nvSpPr>
          <p:cNvPr id="3" name="Content Placeholder 2">
            <a:extLst>
              <a:ext uri="{FF2B5EF4-FFF2-40B4-BE49-F238E27FC236}">
                <a16:creationId xmlns:a16="http://schemas.microsoft.com/office/drawing/2014/main" id="{60CC28CA-1185-4DCC-A6A9-3F33C1E2FEB9}"/>
              </a:ext>
            </a:extLst>
          </p:cNvPr>
          <p:cNvSpPr>
            <a:spLocks noGrp="1"/>
          </p:cNvSpPr>
          <p:nvPr>
            <p:ph idx="1"/>
          </p:nvPr>
        </p:nvSpPr>
        <p:spPr>
          <a:xfrm>
            <a:off x="609600" y="2667000"/>
            <a:ext cx="10972800" cy="3644900"/>
          </a:xfrm>
        </p:spPr>
        <p:txBody>
          <a:bodyPr>
            <a:normAutofit fontScale="92500" lnSpcReduction="10000"/>
          </a:bodyPr>
          <a:lstStyle/>
          <a:p>
            <a:r>
              <a:rPr lang="en-US" sz="3200" dirty="0">
                <a:effectLst/>
                <a:latin typeface="Calibri" panose="020F0502020204030204" pitchFamily="34" charset="0"/>
                <a:ea typeface="Calibri" panose="020F0502020204030204" pitchFamily="34" charset="0"/>
              </a:rPr>
              <a:t>Family Involvement Meetings/Family Team Decision Meeting (FTDM)</a:t>
            </a:r>
          </a:p>
          <a:p>
            <a:r>
              <a:rPr lang="en-US" sz="3200" dirty="0">
                <a:effectLst/>
                <a:latin typeface="Calibri" panose="020F0502020204030204" pitchFamily="34" charset="0"/>
                <a:ea typeface="Calibri" panose="020F0502020204030204" pitchFamily="34" charset="0"/>
              </a:rPr>
              <a:t>Case Planning</a:t>
            </a:r>
          </a:p>
          <a:p>
            <a:r>
              <a:rPr lang="en-US" sz="3200" dirty="0">
                <a:effectLst/>
                <a:latin typeface="Calibri" panose="020F0502020204030204" pitchFamily="34" charset="0"/>
                <a:ea typeface="Calibri" panose="020F0502020204030204" pitchFamily="34" charset="0"/>
              </a:rPr>
              <a:t>Caseworker Visitation </a:t>
            </a:r>
          </a:p>
          <a:p>
            <a:r>
              <a:rPr lang="en-US" sz="3200" dirty="0">
                <a:effectLst/>
                <a:latin typeface="Calibri" panose="020F0502020204030204" pitchFamily="34" charset="0"/>
                <a:ea typeface="Calibri" panose="020F0502020204030204" pitchFamily="34" charset="0"/>
              </a:rPr>
              <a:t>Birth Parent/Family of Origin, family and Sibling Visitation</a:t>
            </a:r>
          </a:p>
          <a:p>
            <a:r>
              <a:rPr lang="en-US" sz="3200" dirty="0">
                <a:effectLst/>
                <a:latin typeface="Calibri" panose="020F0502020204030204" pitchFamily="34" charset="0"/>
                <a:ea typeface="Calibri" panose="020F0502020204030204" pitchFamily="34" charset="0"/>
              </a:rPr>
              <a:t>Court Hearings</a:t>
            </a:r>
          </a:p>
          <a:p>
            <a:r>
              <a:rPr lang="en-US" sz="3200" dirty="0">
                <a:effectLst/>
                <a:latin typeface="Calibri" panose="020F0502020204030204" pitchFamily="34" charset="0"/>
                <a:ea typeface="Calibri" panose="020F0502020204030204" pitchFamily="34" charset="0"/>
              </a:rPr>
              <a:t>Educational Meetings)</a:t>
            </a:r>
            <a:endParaRPr lang="en-US" dirty="0"/>
          </a:p>
        </p:txBody>
      </p:sp>
    </p:spTree>
    <p:extLst>
      <p:ext uri="{BB962C8B-B14F-4D97-AF65-F5344CB8AC3E}">
        <p14:creationId xmlns:p14="http://schemas.microsoft.com/office/powerpoint/2010/main" val="902673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04244-BE66-4259-9E3B-EB52753148A5}"/>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7062B953-AA82-45AF-BF3D-248F5FD56663}"/>
              </a:ext>
            </a:extLst>
          </p:cNvPr>
          <p:cNvSpPr>
            <a:spLocks noGrp="1"/>
          </p:cNvSpPr>
          <p:nvPr>
            <p:ph idx="1"/>
          </p:nvPr>
        </p:nvSpPr>
        <p:spPr/>
        <p:txBody>
          <a:bodyPr/>
          <a:lstStyle/>
          <a:p>
            <a:pPr marL="0" indent="0">
              <a:buNone/>
            </a:pPr>
            <a:endParaRPr lang="en-US" dirty="0"/>
          </a:p>
          <a:p>
            <a:r>
              <a:rPr lang="en-US" dirty="0"/>
              <a:t>Measuring Success and Practice Change</a:t>
            </a:r>
          </a:p>
          <a:p>
            <a:r>
              <a:rPr lang="en-US" dirty="0"/>
              <a:t>IPM Coaching</a:t>
            </a:r>
          </a:p>
        </p:txBody>
      </p:sp>
    </p:spTree>
    <p:extLst>
      <p:ext uri="{BB962C8B-B14F-4D97-AF65-F5344CB8AC3E}">
        <p14:creationId xmlns:p14="http://schemas.microsoft.com/office/powerpoint/2010/main" val="2622770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42D65-D01C-4C2C-A840-1A6F12260787}"/>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4072BFF4-70B3-4A91-A667-88F1B6209B32}"/>
              </a:ext>
            </a:extLst>
          </p:cNvPr>
          <p:cNvSpPr>
            <a:spLocks noGrp="1"/>
          </p:cNvSpPr>
          <p:nvPr>
            <p:ph idx="1"/>
          </p:nvPr>
        </p:nvSpPr>
        <p:spPr/>
        <p:txBody>
          <a:bodyPr/>
          <a:lstStyle/>
          <a:p>
            <a:r>
              <a:rPr lang="en-US" dirty="0"/>
              <a:t>How can we team to achieve the vision for these practice profiles? </a:t>
            </a:r>
          </a:p>
          <a:p>
            <a:r>
              <a:rPr lang="en-US" dirty="0"/>
              <a:t>Where do you think we are today in getting to the practice described in the Resource Parent profiles, on a scale of 1-10?</a:t>
            </a:r>
          </a:p>
          <a:p>
            <a:pPr lvl="1"/>
            <a:r>
              <a:rPr lang="en-US" dirty="0"/>
              <a:t>What would it take to get you to the next higher number?</a:t>
            </a:r>
          </a:p>
        </p:txBody>
      </p:sp>
    </p:spTree>
    <p:extLst>
      <p:ext uri="{BB962C8B-B14F-4D97-AF65-F5344CB8AC3E}">
        <p14:creationId xmlns:p14="http://schemas.microsoft.com/office/powerpoint/2010/main" val="1608873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3176F-8DFE-460E-BD69-07B848AE81B9}"/>
              </a:ext>
            </a:extLst>
          </p:cNvPr>
          <p:cNvSpPr>
            <a:spLocks noGrp="1"/>
          </p:cNvSpPr>
          <p:nvPr>
            <p:ph type="title"/>
          </p:nvPr>
        </p:nvSpPr>
        <p:spPr/>
        <p:txBody>
          <a:bodyPr/>
          <a:lstStyle/>
          <a:p>
            <a:r>
              <a:rPr lang="en-US" dirty="0"/>
              <a:t>For More Information</a:t>
            </a:r>
          </a:p>
        </p:txBody>
      </p:sp>
      <p:sp>
        <p:nvSpPr>
          <p:cNvPr id="3" name="Content Placeholder 2">
            <a:extLst>
              <a:ext uri="{FF2B5EF4-FFF2-40B4-BE49-F238E27FC236}">
                <a16:creationId xmlns:a16="http://schemas.microsoft.com/office/drawing/2014/main" id="{E3AC7D40-EA33-46C8-B801-99226755E5CB}"/>
              </a:ext>
            </a:extLst>
          </p:cNvPr>
          <p:cNvSpPr>
            <a:spLocks noGrp="1"/>
          </p:cNvSpPr>
          <p:nvPr>
            <p:ph idx="1"/>
          </p:nvPr>
        </p:nvSpPr>
        <p:spPr/>
        <p:txBody>
          <a:bodyPr/>
          <a:lstStyle/>
          <a:p>
            <a:r>
              <a:rPr lang="en-US" dirty="0"/>
              <a:t>Please contact:</a:t>
            </a:r>
          </a:p>
          <a:p>
            <a:r>
              <a:rPr lang="en-US" dirty="0"/>
              <a:t>Kim Parks-Bourn, LCSW-C, </a:t>
            </a:r>
          </a:p>
          <a:p>
            <a:r>
              <a:rPr lang="en-US" dirty="0"/>
              <a:t>Program Manager, Practice Innovations/SSA </a:t>
            </a:r>
          </a:p>
          <a:p>
            <a:r>
              <a:rPr lang="en-US" dirty="0"/>
              <a:t>Email: </a:t>
            </a:r>
            <a:r>
              <a:rPr lang="en-US" dirty="0">
                <a:hlinkClick r:id="rId2"/>
              </a:rPr>
              <a:t>Kimberly.bourn@maryland.gov</a:t>
            </a:r>
            <a:endParaRPr lang="en-US" dirty="0"/>
          </a:p>
          <a:p>
            <a:pPr marL="0" indent="0">
              <a:buNone/>
            </a:pPr>
            <a:endParaRPr lang="en-US" dirty="0"/>
          </a:p>
        </p:txBody>
      </p:sp>
    </p:spTree>
    <p:extLst>
      <p:ext uri="{BB962C8B-B14F-4D97-AF65-F5344CB8AC3E}">
        <p14:creationId xmlns:p14="http://schemas.microsoft.com/office/powerpoint/2010/main" val="1044209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286000" y="939800"/>
            <a:ext cx="7620000" cy="59010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6237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597B9-A3FD-4B4E-936D-8CA97C1D5F0F}"/>
              </a:ext>
            </a:extLst>
          </p:cNvPr>
          <p:cNvSpPr>
            <a:spLocks noGrp="1"/>
          </p:cNvSpPr>
          <p:nvPr>
            <p:ph type="title"/>
          </p:nvPr>
        </p:nvSpPr>
        <p:spPr/>
        <p:txBody>
          <a:bodyPr/>
          <a:lstStyle/>
          <a:p>
            <a:r>
              <a:rPr lang="en-US" dirty="0"/>
              <a:t>Maryland’s System Transformation</a:t>
            </a:r>
          </a:p>
        </p:txBody>
      </p:sp>
      <p:pic>
        <p:nvPicPr>
          <p:cNvPr id="5" name="Content Placeholder 4" descr="User network">
            <a:extLst>
              <a:ext uri="{FF2B5EF4-FFF2-40B4-BE49-F238E27FC236}">
                <a16:creationId xmlns:a16="http://schemas.microsoft.com/office/drawing/2014/main" id="{B182A798-AD07-428F-9B72-E62D80EE8551}"/>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93800" y="2870200"/>
            <a:ext cx="3771900" cy="2692400"/>
          </a:xfrm>
        </p:spPr>
      </p:pic>
      <p:pic>
        <p:nvPicPr>
          <p:cNvPr id="7" name="Graphic 6" descr="Gears">
            <a:extLst>
              <a:ext uri="{FF2B5EF4-FFF2-40B4-BE49-F238E27FC236}">
                <a16:creationId xmlns:a16="http://schemas.microsoft.com/office/drawing/2014/main" id="{8A263E01-0601-4B28-AC37-C8343576564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38800" y="2743199"/>
            <a:ext cx="1587502" cy="1676401"/>
          </a:xfrm>
          <a:prstGeom prst="rect">
            <a:avLst/>
          </a:prstGeom>
        </p:spPr>
      </p:pic>
      <p:pic>
        <p:nvPicPr>
          <p:cNvPr id="9" name="Graphic 8" descr="Handshake">
            <a:extLst>
              <a:ext uri="{FF2B5EF4-FFF2-40B4-BE49-F238E27FC236}">
                <a16:creationId xmlns:a16="http://schemas.microsoft.com/office/drawing/2014/main" id="{AF27337E-28EF-4C84-9D57-F97F9693EAD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064500" y="3429000"/>
            <a:ext cx="2628900" cy="2476500"/>
          </a:xfrm>
          <a:prstGeom prst="rect">
            <a:avLst/>
          </a:prstGeom>
        </p:spPr>
      </p:pic>
    </p:spTree>
    <p:extLst>
      <p:ext uri="{BB962C8B-B14F-4D97-AF65-F5344CB8AC3E}">
        <p14:creationId xmlns:p14="http://schemas.microsoft.com/office/powerpoint/2010/main" val="1418449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15A3-12BC-4443-BA40-7595FA28A645}"/>
              </a:ext>
            </a:extLst>
          </p:cNvPr>
          <p:cNvSpPr>
            <a:spLocks noGrp="1"/>
          </p:cNvSpPr>
          <p:nvPr>
            <p:ph type="title"/>
          </p:nvPr>
        </p:nvSpPr>
        <p:spPr>
          <a:xfrm>
            <a:off x="609600" y="990600"/>
            <a:ext cx="10972800" cy="685800"/>
          </a:xfrm>
        </p:spPr>
        <p:txBody>
          <a:bodyPr>
            <a:normAutofit fontScale="90000"/>
          </a:bodyPr>
          <a:lstStyle/>
          <a:p>
            <a:r>
              <a:rPr lang="en-US" dirty="0"/>
              <a:t>Family First Prevention Services Act (FFPSA)</a:t>
            </a:r>
          </a:p>
        </p:txBody>
      </p:sp>
      <p:sp>
        <p:nvSpPr>
          <p:cNvPr id="3" name="Content Placeholder 2">
            <a:extLst>
              <a:ext uri="{FF2B5EF4-FFF2-40B4-BE49-F238E27FC236}">
                <a16:creationId xmlns:a16="http://schemas.microsoft.com/office/drawing/2014/main" id="{2A7CB10D-F96E-476B-A962-2E767D765E0F}"/>
              </a:ext>
            </a:extLst>
          </p:cNvPr>
          <p:cNvSpPr>
            <a:spLocks noGrp="1"/>
          </p:cNvSpPr>
          <p:nvPr>
            <p:ph idx="1"/>
          </p:nvPr>
        </p:nvSpPr>
        <p:spPr>
          <a:xfrm>
            <a:off x="609600" y="1968500"/>
            <a:ext cx="10972800" cy="3670300"/>
          </a:xfrm>
        </p:spPr>
        <p:txBody>
          <a:bodyPr>
            <a:noAutofit/>
          </a:bodyPr>
          <a:lstStyle/>
          <a:p>
            <a:pPr marL="0" indent="0">
              <a:buNone/>
            </a:pPr>
            <a:r>
              <a:rPr lang="en-US" sz="2100" dirty="0"/>
              <a:t>Signed into law on February 9, 2018, provides a historic opportunity for child welfare agencies and their partners to improve the lives of children and families touched by the child welfare system. </a:t>
            </a:r>
          </a:p>
          <a:p>
            <a:pPr lvl="1"/>
            <a:r>
              <a:rPr lang="en-US" sz="2100" dirty="0"/>
              <a:t>Built around three guiding principles: 1) Help families whose children are at risk of removal stay together safely, 2) Ensure that children in foster care can live with a family, and 3) Improve access to high quality residential treatment.</a:t>
            </a:r>
          </a:p>
          <a:p>
            <a:pPr lvl="1"/>
            <a:r>
              <a:rPr lang="en-US" sz="2100" dirty="0"/>
              <a:t>Expands critical federal resources to keep families together, prevent unnecessary foster care removals and ensure that children grow up in safe and loving families. </a:t>
            </a:r>
          </a:p>
          <a:p>
            <a:pPr lvl="1"/>
            <a:r>
              <a:rPr lang="en-US" sz="2100" dirty="0"/>
              <a:t>Offers important tools to help States and Tribes improve the quality of services and supports, including new requirements for placement assessments, evidence-based programs, residential treatment and common-sense licensing.</a:t>
            </a:r>
          </a:p>
          <a:p>
            <a:pPr marL="57150" indent="0">
              <a:buNone/>
            </a:pPr>
            <a:endParaRPr lang="en-US" sz="1800" dirty="0"/>
          </a:p>
          <a:p>
            <a:pPr marL="57150" indent="0">
              <a:buNone/>
            </a:pPr>
            <a:r>
              <a:rPr lang="en-US" sz="1800" dirty="0"/>
              <a:t>(Source: Implementing the Family First Prevention Services Act: A Technical Guide for Agencies, Policymakers and Other Stakeholders)</a:t>
            </a:r>
          </a:p>
          <a:p>
            <a:pPr marL="457200" lvl="1" indent="0">
              <a:buNone/>
            </a:pPr>
            <a:endParaRPr lang="en-US" sz="2100" dirty="0"/>
          </a:p>
        </p:txBody>
      </p:sp>
    </p:spTree>
    <p:extLst>
      <p:ext uri="{BB962C8B-B14F-4D97-AF65-F5344CB8AC3E}">
        <p14:creationId xmlns:p14="http://schemas.microsoft.com/office/powerpoint/2010/main" val="3409347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715A3-12BC-4443-BA40-7595FA28A645}"/>
              </a:ext>
            </a:extLst>
          </p:cNvPr>
          <p:cNvSpPr>
            <a:spLocks noGrp="1"/>
          </p:cNvSpPr>
          <p:nvPr>
            <p:ph type="title"/>
          </p:nvPr>
        </p:nvSpPr>
        <p:spPr>
          <a:xfrm>
            <a:off x="609600" y="1104900"/>
            <a:ext cx="10972800" cy="736600"/>
          </a:xfrm>
        </p:spPr>
        <p:txBody>
          <a:bodyPr>
            <a:normAutofit fontScale="90000"/>
          </a:bodyPr>
          <a:lstStyle/>
          <a:p>
            <a:r>
              <a:rPr lang="en-US" dirty="0"/>
              <a:t>What is the IPM?</a:t>
            </a:r>
          </a:p>
        </p:txBody>
      </p:sp>
      <p:sp>
        <p:nvSpPr>
          <p:cNvPr id="3" name="Content Placeholder 2">
            <a:extLst>
              <a:ext uri="{FF2B5EF4-FFF2-40B4-BE49-F238E27FC236}">
                <a16:creationId xmlns:a16="http://schemas.microsoft.com/office/drawing/2014/main" id="{2A7CB10D-F96E-476B-A962-2E767D765E0F}"/>
              </a:ext>
            </a:extLst>
          </p:cNvPr>
          <p:cNvSpPr>
            <a:spLocks noGrp="1"/>
          </p:cNvSpPr>
          <p:nvPr>
            <p:ph idx="1"/>
          </p:nvPr>
        </p:nvSpPr>
        <p:spPr>
          <a:xfrm>
            <a:off x="609600" y="1841500"/>
            <a:ext cx="10972800" cy="4419600"/>
          </a:xfrm>
        </p:spPr>
        <p:txBody>
          <a:bodyPr>
            <a:normAutofit fontScale="47500" lnSpcReduction="20000"/>
          </a:bodyPr>
          <a:lstStyle/>
          <a:p>
            <a:pPr marL="0" indent="0" rtl="0">
              <a:spcBef>
                <a:spcPts val="0"/>
              </a:spcBef>
              <a:spcAft>
                <a:spcPts val="0"/>
              </a:spcAft>
              <a:buNone/>
            </a:pPr>
            <a:endParaRPr lang="en-US" sz="4400" b="0" i="0" u="none" strike="noStrike" dirty="0">
              <a:solidFill>
                <a:srgbClr val="000000"/>
              </a:solidFill>
              <a:effectLst/>
              <a:cs typeface="Arial" panose="020B0604020202020204" pitchFamily="34" charset="0"/>
            </a:endParaRPr>
          </a:p>
          <a:p>
            <a:pPr lvl="1">
              <a:spcBef>
                <a:spcPts val="0"/>
              </a:spcBef>
            </a:pPr>
            <a:r>
              <a:rPr lang="en-US" sz="4400" dirty="0">
                <a:solidFill>
                  <a:srgbClr val="000000"/>
                </a:solidFill>
                <a:cs typeface="Arial" panose="020B0604020202020204" pitchFamily="34" charset="0"/>
              </a:rPr>
              <a:t>Builds on what we know to be best practices and reinforces our strategic plan (and FFPSA)</a:t>
            </a:r>
          </a:p>
          <a:p>
            <a:pPr lvl="1">
              <a:spcBef>
                <a:spcPts val="0"/>
              </a:spcBef>
            </a:pPr>
            <a:r>
              <a:rPr lang="en-US" sz="4400" dirty="0">
                <a:solidFill>
                  <a:srgbClr val="000000"/>
                </a:solidFill>
                <a:cs typeface="Arial" panose="020B0604020202020204" pitchFamily="34" charset="0"/>
              </a:rPr>
              <a:t>Clarifies expectations for our workforce related to evidence-based practices, such as child and family team meetings, collaborative assessment and parent-child visitation. </a:t>
            </a:r>
          </a:p>
          <a:p>
            <a:pPr lvl="1">
              <a:spcBef>
                <a:spcPts val="0"/>
              </a:spcBef>
            </a:pPr>
            <a:r>
              <a:rPr lang="en-US" sz="4400" dirty="0">
                <a:solidFill>
                  <a:srgbClr val="000000"/>
                </a:solidFill>
                <a:cs typeface="Arial" panose="020B0604020202020204" pitchFamily="34" charset="0"/>
              </a:rPr>
              <a:t>Promotes consistency in how staff engage, team, assess and intervene with families.</a:t>
            </a:r>
          </a:p>
          <a:p>
            <a:pPr lvl="1">
              <a:spcBef>
                <a:spcPts val="0"/>
              </a:spcBef>
            </a:pPr>
            <a:r>
              <a:rPr lang="en-US" sz="4400" dirty="0">
                <a:solidFill>
                  <a:srgbClr val="000000"/>
                </a:solidFill>
                <a:cs typeface="Arial" panose="020B0604020202020204" pitchFamily="34" charset="0"/>
              </a:rPr>
              <a:t>Provides opportunities for children, families, resource caregivers and community partners to monitor and inform our efforts.</a:t>
            </a:r>
            <a:r>
              <a:rPr lang="en-US" sz="4400" b="0" i="0" u="none" strike="noStrike" dirty="0">
                <a:solidFill>
                  <a:srgbClr val="000000"/>
                </a:solidFill>
                <a:effectLst/>
                <a:cs typeface="Arial" panose="020B0604020202020204" pitchFamily="34" charset="0"/>
              </a:rPr>
              <a:t> </a:t>
            </a:r>
          </a:p>
          <a:p>
            <a:pPr lvl="1">
              <a:spcBef>
                <a:spcPts val="0"/>
              </a:spcBef>
            </a:pPr>
            <a:r>
              <a:rPr lang="en-US" sz="4400" dirty="0">
                <a:solidFill>
                  <a:srgbClr val="000000"/>
                </a:solidFill>
                <a:cs typeface="Arial" panose="020B0604020202020204" pitchFamily="34" charset="0"/>
              </a:rPr>
              <a:t>Places individuals’ and families’ safety, permanency and well-being at the center of our child welfare and adult services.</a:t>
            </a:r>
          </a:p>
          <a:p>
            <a:pPr marL="57150" indent="0">
              <a:spcBef>
                <a:spcPts val="0"/>
              </a:spcBef>
              <a:buNone/>
            </a:pPr>
            <a:endParaRPr lang="en-US" sz="4400" dirty="0">
              <a:solidFill>
                <a:srgbClr val="000000"/>
              </a:solidFill>
              <a:cs typeface="Arial" panose="020B0604020202020204" pitchFamily="34" charset="0"/>
            </a:endParaRPr>
          </a:p>
          <a:p>
            <a:pPr marL="57150" indent="0">
              <a:spcBef>
                <a:spcPts val="0"/>
              </a:spcBef>
              <a:buNone/>
            </a:pPr>
            <a:r>
              <a:rPr lang="en-US" sz="4400" b="0" i="0" u="none" strike="noStrike" dirty="0">
                <a:solidFill>
                  <a:srgbClr val="000000"/>
                </a:solidFill>
                <a:effectLst/>
                <a:cs typeface="Arial" panose="020B0604020202020204" pitchFamily="34" charset="0"/>
              </a:rPr>
              <a:t>The IPM, along with FFPSA, helps us to ensure that children, families, and vulnerable adults can expect and experience the same high-quality care across the state, regardless of where they reside.  It means that children, families and vulnerable adults are better off because of our involvement.</a:t>
            </a:r>
          </a:p>
        </p:txBody>
      </p:sp>
    </p:spTree>
    <p:extLst>
      <p:ext uri="{BB962C8B-B14F-4D97-AF65-F5344CB8AC3E}">
        <p14:creationId xmlns:p14="http://schemas.microsoft.com/office/powerpoint/2010/main" val="1814310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7"/>
          <p:cNvSpPr txBox="1">
            <a:spLocks noGrp="1"/>
          </p:cNvSpPr>
          <p:nvPr>
            <p:ph type="title"/>
          </p:nvPr>
        </p:nvSpPr>
        <p:spPr>
          <a:xfrm>
            <a:off x="609600" y="1295400"/>
            <a:ext cx="109728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400"/>
              <a:buFont typeface="Calibri"/>
              <a:buNone/>
            </a:pPr>
            <a:endParaRPr/>
          </a:p>
        </p:txBody>
      </p:sp>
      <p:sp>
        <p:nvSpPr>
          <p:cNvPr id="116" name="Google Shape;116;p17"/>
          <p:cNvSpPr txBox="1">
            <a:spLocks noGrp="1"/>
          </p:cNvSpPr>
          <p:nvPr>
            <p:ph type="body" idx="1"/>
          </p:nvPr>
        </p:nvSpPr>
        <p:spPr>
          <a:xfrm>
            <a:off x="609600" y="2667000"/>
            <a:ext cx="10972800" cy="2971800"/>
          </a:xfrm>
          <a:prstGeom prst="rect">
            <a:avLst/>
          </a:prstGeom>
          <a:noFill/>
          <a:ln>
            <a:noFill/>
          </a:ln>
        </p:spPr>
        <p:txBody>
          <a:bodyPr spcFirstLastPara="1" wrap="square" lIns="91425" tIns="45700" rIns="91425" bIns="45700" anchor="t" anchorCtr="0">
            <a:noAutofit/>
          </a:bodyPr>
          <a:lstStyle/>
          <a:p>
            <a:pPr marL="0" lvl="0" indent="0" algn="l" rtl="0">
              <a:spcBef>
                <a:spcPts val="640"/>
              </a:spcBef>
              <a:spcAft>
                <a:spcPts val="0"/>
              </a:spcAft>
              <a:buClr>
                <a:schemeClr val="dk1"/>
              </a:buClr>
              <a:buSzPts val="3200"/>
              <a:buNone/>
            </a:pPr>
            <a:endParaRPr/>
          </a:p>
        </p:txBody>
      </p:sp>
      <p:pic>
        <p:nvPicPr>
          <p:cNvPr id="117" name="Google Shape;117;p17"/>
          <p:cNvPicPr preferRelativeResize="0"/>
          <p:nvPr/>
        </p:nvPicPr>
        <p:blipFill rotWithShape="1">
          <a:blip r:embed="rId3">
            <a:alphaModFix/>
          </a:blip>
          <a:srcRect/>
          <a:stretch/>
        </p:blipFill>
        <p:spPr>
          <a:xfrm>
            <a:off x="0" y="-204511"/>
            <a:ext cx="12192000" cy="706251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4261D-7E2A-4115-B8E6-4D13BDBAD82D}"/>
              </a:ext>
            </a:extLst>
          </p:cNvPr>
          <p:cNvSpPr>
            <a:spLocks noGrp="1"/>
          </p:cNvSpPr>
          <p:nvPr>
            <p:ph type="title"/>
          </p:nvPr>
        </p:nvSpPr>
        <p:spPr>
          <a:xfrm>
            <a:off x="609600" y="952500"/>
            <a:ext cx="10972800" cy="584200"/>
          </a:xfrm>
        </p:spPr>
        <p:txBody>
          <a:bodyPr>
            <a:normAutofit fontScale="90000"/>
          </a:bodyPr>
          <a:lstStyle/>
          <a:p>
            <a:r>
              <a:rPr lang="en-US" dirty="0"/>
              <a:t>IPM Values: C-A-R-E</a:t>
            </a:r>
          </a:p>
        </p:txBody>
      </p:sp>
      <p:sp>
        <p:nvSpPr>
          <p:cNvPr id="3" name="Content Placeholder 2">
            <a:extLst>
              <a:ext uri="{FF2B5EF4-FFF2-40B4-BE49-F238E27FC236}">
                <a16:creationId xmlns:a16="http://schemas.microsoft.com/office/drawing/2014/main" id="{86CB0C03-4DC1-4348-BBB8-D95837F910E7}"/>
              </a:ext>
            </a:extLst>
          </p:cNvPr>
          <p:cNvSpPr>
            <a:spLocks noGrp="1"/>
          </p:cNvSpPr>
          <p:nvPr>
            <p:ph idx="1"/>
          </p:nvPr>
        </p:nvSpPr>
        <p:spPr>
          <a:xfrm>
            <a:off x="609600" y="1828800"/>
            <a:ext cx="10972800" cy="4508500"/>
          </a:xfrm>
        </p:spPr>
        <p:txBody>
          <a:bodyPr>
            <a:normAutofit fontScale="47500" lnSpcReduction="20000"/>
          </a:bodyPr>
          <a:lstStyle/>
          <a:p>
            <a:r>
              <a:rPr lang="en-US" sz="4200" dirty="0"/>
              <a:t>Collaboration: We honor the importance of building relationships with our families and community, and work to promote safety, stability, permanency and well-being.  Individuals and families are active partners in our assessments, planning and decision-making  </a:t>
            </a:r>
          </a:p>
          <a:p>
            <a:endParaRPr lang="en-US" sz="4200" dirty="0"/>
          </a:p>
          <a:p>
            <a:r>
              <a:rPr lang="en-US" sz="4200" dirty="0"/>
              <a:t>Advocacy: Staff advocate for the individuals we serve and ensure their rights are maintained.  We acknowledge and support the opinions, voices, and strengths of children, youth, vulnerable adults and families in all levels of planning and decision-making.  </a:t>
            </a:r>
          </a:p>
          <a:p>
            <a:endParaRPr lang="en-US" sz="4200" dirty="0"/>
          </a:p>
          <a:p>
            <a:r>
              <a:rPr lang="en-US" sz="4200" dirty="0"/>
              <a:t>Respect: We respect and affirm all individuals without imposing opinion or judgment.  We value learning about each person’s unique skills and talents, and their expression of race, religion, ethnicity, culture, history, values, traditions, sexual orientation and gender identity.</a:t>
            </a:r>
          </a:p>
          <a:p>
            <a:endParaRPr lang="en-US" sz="4200" dirty="0"/>
          </a:p>
          <a:p>
            <a:r>
              <a:rPr lang="en-US" sz="4200" dirty="0"/>
              <a:t>Empowerment: We support self-expression and individual choices. We believe everyone has the ability to reach their full potential.</a:t>
            </a:r>
          </a:p>
          <a:p>
            <a:endParaRPr lang="en-US" dirty="0"/>
          </a:p>
        </p:txBody>
      </p:sp>
    </p:spTree>
    <p:extLst>
      <p:ext uri="{BB962C8B-B14F-4D97-AF65-F5344CB8AC3E}">
        <p14:creationId xmlns:p14="http://schemas.microsoft.com/office/powerpoint/2010/main" val="2666373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5B1ED-9D19-408A-8FED-2D1BDCEB70BB}"/>
              </a:ext>
            </a:extLst>
          </p:cNvPr>
          <p:cNvSpPr>
            <a:spLocks noGrp="1"/>
          </p:cNvSpPr>
          <p:nvPr>
            <p:ph type="title"/>
          </p:nvPr>
        </p:nvSpPr>
        <p:spPr/>
        <p:txBody>
          <a:bodyPr/>
          <a:lstStyle/>
          <a:p>
            <a:r>
              <a:rPr lang="en-US" dirty="0"/>
              <a:t>Policy and the IPM</a:t>
            </a:r>
          </a:p>
        </p:txBody>
      </p:sp>
      <p:sp>
        <p:nvSpPr>
          <p:cNvPr id="3" name="Content Placeholder 2">
            <a:extLst>
              <a:ext uri="{FF2B5EF4-FFF2-40B4-BE49-F238E27FC236}">
                <a16:creationId xmlns:a16="http://schemas.microsoft.com/office/drawing/2014/main" id="{A6FEE75C-29D2-4BF6-805A-DCBE49ED722E}"/>
              </a:ext>
            </a:extLst>
          </p:cNvPr>
          <p:cNvSpPr>
            <a:spLocks noGrp="1"/>
          </p:cNvSpPr>
          <p:nvPr>
            <p:ph idx="1"/>
          </p:nvPr>
        </p:nvSpPr>
        <p:spPr/>
        <p:txBody>
          <a:bodyPr/>
          <a:lstStyle/>
          <a:p>
            <a:r>
              <a:rPr lang="en-US" dirty="0"/>
              <a:t>SSA-CW 21-04 Promoting Partnerships between Family of Origin and Resource Parents Policy</a:t>
            </a:r>
          </a:p>
          <a:p>
            <a:r>
              <a:rPr lang="en-US" dirty="0"/>
              <a:t>SSA-CW 21-02 Family Teaming Policy (soon to be released)</a:t>
            </a:r>
          </a:p>
          <a:p>
            <a:pPr marL="0" indent="0" algn="ctr">
              <a:buNone/>
            </a:pPr>
            <a:endParaRPr lang="en-US" dirty="0"/>
          </a:p>
          <a:p>
            <a:pPr marL="0" indent="0" algn="ctr">
              <a:buNone/>
            </a:pPr>
            <a:endParaRPr lang="en-US" dirty="0"/>
          </a:p>
        </p:txBody>
      </p:sp>
      <p:pic>
        <p:nvPicPr>
          <p:cNvPr id="5" name="Graphic 4" descr="Meeting">
            <a:extLst>
              <a:ext uri="{FF2B5EF4-FFF2-40B4-BE49-F238E27FC236}">
                <a16:creationId xmlns:a16="http://schemas.microsoft.com/office/drawing/2014/main" id="{EE094AEA-05DF-4300-A407-4720644BCA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79700" y="4368800"/>
            <a:ext cx="5969000" cy="2222500"/>
          </a:xfrm>
          <a:prstGeom prst="rect">
            <a:avLst/>
          </a:prstGeom>
        </p:spPr>
      </p:pic>
    </p:spTree>
    <p:extLst>
      <p:ext uri="{BB962C8B-B14F-4D97-AF65-F5344CB8AC3E}">
        <p14:creationId xmlns:p14="http://schemas.microsoft.com/office/powerpoint/2010/main" val="3837499399"/>
      </p:ext>
    </p:extLst>
  </p:cSld>
  <p:clrMapOvr>
    <a:masterClrMapping/>
  </p:clrMapOvr>
</p:sld>
</file>

<file path=ppt/theme/theme1.xml><?xml version="1.0" encoding="utf-8"?>
<a:theme xmlns:a="http://schemas.openxmlformats.org/drawingml/2006/main" name="MD SS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D SSA" id="{8EFFC903-AC85-2148-93F9-57EAB3E2B5BA}" vid="{1F6AA86B-B90D-2743-8696-151D793008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349F69F95966A499407281A397FCCFB" ma:contentTypeVersion="12" ma:contentTypeDescription="Create a new document." ma:contentTypeScope="" ma:versionID="5065eb22962b68cd31cde26639e59dfb">
  <xsd:schema xmlns:xsd="http://www.w3.org/2001/XMLSchema" xmlns:xs="http://www.w3.org/2001/XMLSchema" xmlns:p="http://schemas.microsoft.com/office/2006/metadata/properties" xmlns:ns2="7d86e1ff-d592-448a-9936-0afbe721c60a" xmlns:ns3="fe26168d-b1f2-42b8-a4fc-f35e221b89b2" targetNamespace="http://schemas.microsoft.com/office/2006/metadata/properties" ma:root="true" ma:fieldsID="7e96ab7582f887d0e9feae627c4ea6ed" ns2:_="" ns3:_="">
    <xsd:import namespace="7d86e1ff-d592-448a-9936-0afbe721c60a"/>
    <xsd:import namespace="fe26168d-b1f2-42b8-a4fc-f35e221b89b2"/>
    <xsd:element name="properties">
      <xsd:complexType>
        <xsd:sequence>
          <xsd:element name="documentManagement">
            <xsd:complexType>
              <xsd:all>
                <xsd:element ref="ns2:SharedWithUsers" minOccurs="0"/>
                <xsd:element ref="ns2:SharedWithDetails" minOccurs="0"/>
                <xsd:element ref="ns2:LastSharedByTime" minOccurs="0"/>
                <xsd:element ref="ns2:LastSharedByUser" minOccurs="0"/>
                <xsd:element ref="ns3:MediaServiceMetadata" minOccurs="0"/>
                <xsd:element ref="ns3:MediaServiceFastMetadata" minOccurs="0"/>
                <xsd:element ref="ns3:MediaServiceEventHashCode" minOccurs="0"/>
                <xsd:element ref="ns3:MediaServiceGenerationTime" minOccurs="0"/>
                <xsd:element ref="ns3:MediaServiceAutoTags"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86e1ff-d592-448a-9936-0afbe721c60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Time" ma:index="10" nillable="true" ma:displayName="Last Shared By Time" ma:internalName="LastSharedByTime" ma:readOnly="true">
      <xsd:simpleType>
        <xsd:restriction base="dms:DateTime"/>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e26168d-b1f2-42b8-a4fc-f35e221b89b2"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6E7BC3-488A-497B-9483-F02F1A36B0A3}">
  <ds:schemaRefs>
    <ds:schemaRef ds:uri="http://www.w3.org/XML/1998/namespace"/>
    <ds:schemaRef ds:uri="fe26168d-b1f2-42b8-a4fc-f35e221b89b2"/>
    <ds:schemaRef ds:uri="http://purl.org/dc/terms/"/>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7d86e1ff-d592-448a-9936-0afbe721c60a"/>
    <ds:schemaRef ds:uri="http://purl.org/dc/dcmitype/"/>
  </ds:schemaRefs>
</ds:datastoreItem>
</file>

<file path=customXml/itemProps2.xml><?xml version="1.0" encoding="utf-8"?>
<ds:datastoreItem xmlns:ds="http://schemas.openxmlformats.org/officeDocument/2006/customXml" ds:itemID="{DFC2F07F-6BD5-4E8C-8A90-06E011343619}">
  <ds:schemaRefs>
    <ds:schemaRef ds:uri="http://schemas.microsoft.com/sharepoint/v3/contenttype/forms"/>
  </ds:schemaRefs>
</ds:datastoreItem>
</file>

<file path=customXml/itemProps3.xml><?xml version="1.0" encoding="utf-8"?>
<ds:datastoreItem xmlns:ds="http://schemas.openxmlformats.org/officeDocument/2006/customXml" ds:itemID="{802B6085-B21D-44E3-AE90-DEBFA7DD59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86e1ff-d592-448a-9936-0afbe721c60a"/>
    <ds:schemaRef ds:uri="fe26168d-b1f2-42b8-a4fc-f35e221b89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6076</TotalTime>
  <Words>2795</Words>
  <Application>Microsoft Office PowerPoint</Application>
  <PresentationFormat>Widescreen</PresentationFormat>
  <Paragraphs>160</Paragraphs>
  <Slides>23</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MD SSA</vt:lpstr>
      <vt:lpstr> Maryland’s Integrated Practice Model: Practice, Policy and the Role of Resource Parents</vt:lpstr>
      <vt:lpstr>Desired Outcomes</vt:lpstr>
      <vt:lpstr>PowerPoint Presentation</vt:lpstr>
      <vt:lpstr>Maryland’s System Transformation</vt:lpstr>
      <vt:lpstr>Family First Prevention Services Act (FFPSA)</vt:lpstr>
      <vt:lpstr>What is the IPM?</vt:lpstr>
      <vt:lpstr>PowerPoint Presentation</vt:lpstr>
      <vt:lpstr>IPM Values: C-A-R-E</vt:lpstr>
      <vt:lpstr>Policy and the IPM</vt:lpstr>
      <vt:lpstr>Policy and Practice and the IPM</vt:lpstr>
      <vt:lpstr>What are Practice Profiles?</vt:lpstr>
      <vt:lpstr>IPM Practice Profile: Resource Parents</vt:lpstr>
      <vt:lpstr>IPM Resource Caregiver Practice Profile</vt:lpstr>
      <vt:lpstr>PowerPoint Presentation</vt:lpstr>
      <vt:lpstr>PowerPoint Presentation</vt:lpstr>
      <vt:lpstr>IPM Practice Profile: Teaming to Promote Partnerships between Families of Origin, Resource Parents and Workers </vt:lpstr>
      <vt:lpstr>Teaming to Promote Partnerships between Families of Origin, Resource Parents and Workers Practice Profile </vt:lpstr>
      <vt:lpstr>PowerPoint Presentation</vt:lpstr>
      <vt:lpstr>PowerPoint Presentation</vt:lpstr>
      <vt:lpstr>Where are there opportunities for Resource Parents to partner and team with families and LDSS?</vt:lpstr>
      <vt:lpstr>Next Steps</vt:lpstr>
      <vt:lpstr>Questions</vt:lpstr>
      <vt:lpstr>For More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MD SSA-LDSS  IPM Learning Collaborative</dc:title>
  <dc:creator>Small, Larry</dc:creator>
  <cp:lastModifiedBy>Liesl Lukacs</cp:lastModifiedBy>
  <cp:revision>101</cp:revision>
  <cp:lastPrinted>2021-04-16T18:20:04Z</cp:lastPrinted>
  <dcterms:created xsi:type="dcterms:W3CDTF">2020-08-20T20:53:37Z</dcterms:created>
  <dcterms:modified xsi:type="dcterms:W3CDTF">2021-06-21T17:22:59Z</dcterms:modified>
</cp:coreProperties>
</file>